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sldIdLst>
    <p:sldId id="257" r:id="rId5"/>
    <p:sldId id="262" r:id="rId6"/>
    <p:sldId id="272" r:id="rId7"/>
    <p:sldId id="288" r:id="rId8"/>
    <p:sldId id="264" r:id="rId9"/>
    <p:sldId id="265" r:id="rId10"/>
    <p:sldId id="266" r:id="rId11"/>
    <p:sldId id="289" r:id="rId12"/>
    <p:sldId id="267" r:id="rId13"/>
    <p:sldId id="268" r:id="rId14"/>
    <p:sldId id="290" r:id="rId15"/>
    <p:sldId id="291" r:id="rId16"/>
    <p:sldId id="281" r:id="rId17"/>
    <p:sldId id="269" r:id="rId18"/>
    <p:sldId id="292" r:id="rId19"/>
    <p:sldId id="293" r:id="rId20"/>
    <p:sldId id="270" r:id="rId21"/>
    <p:sldId id="274" r:id="rId22"/>
    <p:sldId id="275" r:id="rId23"/>
    <p:sldId id="276" r:id="rId24"/>
    <p:sldId id="279" r:id="rId25"/>
    <p:sldId id="287"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2" d="100"/>
          <a:sy n="62" d="100"/>
        </p:scale>
        <p:origin x="-1020"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572085" y="3337560"/>
            <a:ext cx="8640064"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77400"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EA0C0817-A112-4847-8014-A94B7D2A4EA3}" type="datetime1">
              <a:rPr lang="en-US" smtClean="0"/>
              <a:t>1/5/2022</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34B7E4EF-A1BD-40F4-AB7B-04F084DD991D}"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6FA2B21-3FCD-4721-B95C-427943F61125}"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6FA2B21-3FCD-4721-B95C-427943F61125}"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7509775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6FA2B21-3FCD-4721-B95C-427943F61125}"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914400" y="3583838"/>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2485800"/>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68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6FA2B21-3FCD-4721-B95C-427943F61125}" type="datetime1">
              <a:rPr lang="en-US" smtClean="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86400"/>
            <a:ext cx="5386917"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5486400"/>
            <a:ext cx="5389033"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516912"/>
            <a:ext cx="5386917"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516912"/>
            <a:ext cx="538903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6FA2B21-3FCD-4721-B95C-427943F61125}" type="datetime1">
              <a:rPr lang="en-US" smtClean="0"/>
              <a:t>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9960864"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F9A96C99-B8F8-4528-BD05-0E16E943DC09}" type="datetime1">
              <a:rPr lang="en-US" smtClean="0"/>
              <a:t>1/5/2022</a:t>
            </a:fld>
            <a:endParaRPr lang="en-US" dirty="0"/>
          </a:p>
        </p:txBody>
      </p:sp>
      <p:sp>
        <p:nvSpPr>
          <p:cNvPr id="8" name="Slide Number Placeholder 7"/>
          <p:cNvSpPr>
            <a:spLocks noGrp="1"/>
          </p:cNvSpPr>
          <p:nvPr>
            <p:ph type="sldNum" sz="quarter" idx="11"/>
          </p:nvPr>
        </p:nvSpPr>
        <p:spPr/>
        <p:txBody>
          <a:bodyPr/>
          <a:lstStyle/>
          <a:p>
            <a:fld id="{34B7E4EF-A1BD-40F4-AB7B-04F084DD991D}"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5528"/>
            <a:ext cx="42672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6FA2B21-3FCD-4721-B95C-427943F61125}" type="datetime1">
              <a:rPr lang="en-US" smtClean="0"/>
              <a:t>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875264" y="6422065"/>
            <a:ext cx="1016000" cy="365125"/>
          </a:xfrm>
        </p:spPr>
        <p:txBody>
          <a:bodyPr/>
          <a:lstStyle/>
          <a:p>
            <a:fld id="{34B7E4EF-A1BD-40F4-AB7B-04F084DD991D}"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08976" y="1705709"/>
            <a:ext cx="4071824"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7408979" y="2998765"/>
            <a:ext cx="4071821"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09600" y="6422065"/>
            <a:ext cx="2844800" cy="365125"/>
          </a:xfrm>
        </p:spPr>
        <p:txBody>
          <a:bodyPr/>
          <a:lstStyle/>
          <a:p>
            <a:fld id="{E778CE86-875F-4587-BCF6-FA054AFC0D53}" type="datetime1">
              <a:rPr lang="en-US" smtClean="0"/>
              <a:pPr/>
              <a:t>1/5/2022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609600" y="274638"/>
            <a:ext cx="99568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600201"/>
            <a:ext cx="995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422065"/>
            <a:ext cx="28448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F6FA2B21-3FCD-4721-B95C-427943F61125}" type="datetime1">
              <a:rPr lang="en-US" smtClean="0"/>
              <a:t>1/5/2022</a:t>
            </a:fld>
            <a:endParaRPr lang="en-US" dirty="0"/>
          </a:p>
        </p:txBody>
      </p:sp>
      <p:sp>
        <p:nvSpPr>
          <p:cNvPr id="22" name="Footer Placeholder 21"/>
          <p:cNvSpPr>
            <a:spLocks noGrp="1"/>
          </p:cNvSpPr>
          <p:nvPr>
            <p:ph type="ftr" sz="quarter" idx="3"/>
          </p:nvPr>
        </p:nvSpPr>
        <p:spPr>
          <a:xfrm>
            <a:off x="4165600" y="6422065"/>
            <a:ext cx="38608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dirty="0"/>
          </a:p>
        </p:txBody>
      </p:sp>
      <p:sp>
        <p:nvSpPr>
          <p:cNvPr id="18" name="Slide Number Placeholder 17"/>
          <p:cNvSpPr>
            <a:spLocks noGrp="1"/>
          </p:cNvSpPr>
          <p:nvPr>
            <p:ph type="sldNum" sz="quarter" idx="4"/>
          </p:nvPr>
        </p:nvSpPr>
        <p:spPr>
          <a:xfrm>
            <a:off x="10871200" y="6422065"/>
            <a:ext cx="1016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34B7E4EF-A1BD-40F4-AB7B-04F084DD991D}"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hf sldNum="0" hdr="0" ft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 xmlns:a16="http://schemas.microsoft.com/office/drawing/2014/main" id="{8045422F-7258-40AC-BD2E-2469AA44892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30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a:blipFill>
            <a:blip r:embed="rId4"/>
            <a:stretch>
              <a:fillRect/>
            </a:stretch>
          </a:blipFill>
        </p:spPr>
      </p:pic>
      <p:pic>
        <p:nvPicPr>
          <p:cNvPr id="7" name="Picture 6">
            <a:extLst>
              <a:ext uri="{FF2B5EF4-FFF2-40B4-BE49-F238E27FC236}">
                <a16:creationId xmlns="" xmlns:a16="http://schemas.microsoft.com/office/drawing/2014/main" id="{7653B039-7932-4527-8FF6-A82387B6CA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6746" y="2095500"/>
            <a:ext cx="4180205" cy="2609850"/>
          </a:xfrm>
          <a:prstGeom prst="rect">
            <a:avLst/>
          </a:prstGeom>
          <a:noFill/>
          <a:ln>
            <a:noFill/>
          </a:ln>
        </p:spPr>
      </p:pic>
      <p:sp>
        <p:nvSpPr>
          <p:cNvPr id="4" name="Rectangle: Rounded Corners 3">
            <a:extLst>
              <a:ext uri="{FF2B5EF4-FFF2-40B4-BE49-F238E27FC236}">
                <a16:creationId xmlns="" xmlns:a16="http://schemas.microsoft.com/office/drawing/2014/main" id="{C39EDC44-88C7-4131-8FC1-861304C2F339}"/>
              </a:ext>
            </a:extLst>
          </p:cNvPr>
          <p:cNvSpPr/>
          <p:nvPr/>
        </p:nvSpPr>
        <p:spPr>
          <a:xfrm>
            <a:off x="5861010" y="1975104"/>
            <a:ext cx="5120640" cy="29077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026" name="Picture 2" descr="Data Science Internship in Noida at Flip Robo Technologies | Internshala">
            <a:extLst>
              <a:ext uri="{FF2B5EF4-FFF2-40B4-BE49-F238E27FC236}">
                <a16:creationId xmlns="" xmlns:a16="http://schemas.microsoft.com/office/drawing/2014/main" id="{026A99DA-99FF-4862-9DF9-0C62AD1925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746" y="2594457"/>
            <a:ext cx="3452579"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B042EE-0132-4C85-94D2-F1A80F19788E}"/>
              </a:ext>
            </a:extLst>
          </p:cNvPr>
          <p:cNvSpPr>
            <a:spLocks noGrp="1"/>
          </p:cNvSpPr>
          <p:nvPr>
            <p:ph type="title"/>
          </p:nvPr>
        </p:nvSpPr>
        <p:spPr>
          <a:xfrm>
            <a:off x="2337884" y="267997"/>
            <a:ext cx="8013843" cy="830139"/>
          </a:xfrm>
        </p:spPr>
        <p:txBody>
          <a:bodyPr>
            <a:normAutofit/>
          </a:bodyPr>
          <a:lstStyle/>
          <a:p>
            <a:r>
              <a:rPr lang="en-US" b="1" u="sng" dirty="0">
                <a:effectLst/>
                <a:ea typeface="Times New Roman" panose="02020603050405020304" pitchFamily="18" charset="0"/>
              </a:rPr>
              <a:t>Data Pre-processing Done</a:t>
            </a:r>
            <a:endParaRPr lang="en-IN" b="1" dirty="0"/>
          </a:p>
        </p:txBody>
      </p:sp>
      <p:sp>
        <p:nvSpPr>
          <p:cNvPr id="3" name="Content Placeholder 2">
            <a:extLst>
              <a:ext uri="{FF2B5EF4-FFF2-40B4-BE49-F238E27FC236}">
                <a16:creationId xmlns="" xmlns:a16="http://schemas.microsoft.com/office/drawing/2014/main" id="{54A5FA46-6422-46CC-B1D3-BC09E0E2A0C5}"/>
              </a:ext>
            </a:extLst>
          </p:cNvPr>
          <p:cNvSpPr>
            <a:spLocks noGrp="1"/>
          </p:cNvSpPr>
          <p:nvPr>
            <p:ph idx="1"/>
          </p:nvPr>
        </p:nvSpPr>
        <p:spPr>
          <a:xfrm>
            <a:off x="914087" y="1158240"/>
            <a:ext cx="10363826" cy="5532120"/>
          </a:xfrm>
        </p:spPr>
        <p:txBody>
          <a:bodyPr>
            <a:normAutofit/>
          </a:bodyPr>
          <a:lstStyle/>
          <a:p>
            <a:pPr algn="just"/>
            <a:r>
              <a:rPr lang="en-US" sz="2200" dirty="0" smtClean="0"/>
              <a:t>Below </a:t>
            </a:r>
            <a:r>
              <a:rPr lang="en-US" sz="2200" dirty="0"/>
              <a:t>are the steps taking for pre-processing and cleaning the data for the</a:t>
            </a:r>
            <a:br>
              <a:rPr lang="en-US" sz="2200" dirty="0"/>
            </a:br>
            <a:r>
              <a:rPr lang="en-US" sz="2200" dirty="0" smtClean="0"/>
              <a:t>analysis</a:t>
            </a:r>
            <a:r>
              <a:rPr lang="en-US" sz="2200" dirty="0"/>
              <a:t>.</a:t>
            </a:r>
          </a:p>
          <a:p>
            <a:pPr algn="just"/>
            <a:r>
              <a:rPr lang="en-US" sz="2200" dirty="0" smtClean="0"/>
              <a:t>The </a:t>
            </a:r>
            <a:r>
              <a:rPr lang="en-US" sz="2200" dirty="0"/>
              <a:t>data set contains the training set, which has approximately 1,59,000 samples and the test set which contains nearly 1,53,000 samples. </a:t>
            </a:r>
          </a:p>
          <a:p>
            <a:pPr lvl="0" algn="just"/>
            <a:r>
              <a:rPr lang="en-US" sz="2200" dirty="0"/>
              <a:t>All the data samples contain 8 fields which includes ‘Id’, ‘Comments’, ‘Malignant’, ‘Highly malignant’, ‘Rude’, ‘Threat’, ‘Abuse’ and ‘Loathe’ </a:t>
            </a:r>
          </a:p>
          <a:p>
            <a:pPr lvl="0" algn="just"/>
            <a:r>
              <a:rPr lang="en-US" sz="2200" dirty="0"/>
              <a:t>The data types (Columns name Id and the Comment text) are in object and rest columns (‘Malignant’, ‘Highly malignant’, ‘Rude’, ‘Threat’, ‘Abuse’ and ‘Loathe’) are in integer type.  </a:t>
            </a:r>
          </a:p>
          <a:p>
            <a:pPr algn="just"/>
            <a:r>
              <a:rPr lang="en-US" sz="2200" dirty="0" smtClean="0"/>
              <a:t>The </a:t>
            </a:r>
            <a:r>
              <a:rPr lang="en-US" sz="2200" dirty="0"/>
              <a:t>label can be either 0 or 1, where 0 denotes a NO while 1 denotes a YES.</a:t>
            </a:r>
          </a:p>
          <a:p>
            <a:pPr lvl="0" algn="just"/>
            <a:r>
              <a:rPr lang="en-US" sz="2200" dirty="0"/>
              <a:t>There are no null values</a:t>
            </a:r>
            <a:r>
              <a:rPr lang="en-US" sz="2000" dirty="0"/>
              <a:t>.</a:t>
            </a:r>
          </a:p>
          <a:p>
            <a:pPr marL="0" indent="0">
              <a:lnSpc>
                <a:spcPct val="160000"/>
              </a:lnSpc>
              <a:spcBef>
                <a:spcPts val="0"/>
              </a:spcBef>
              <a:buNone/>
            </a:pPr>
            <a:endParaRPr lang="en-IN" dirty="0"/>
          </a:p>
        </p:txBody>
      </p:sp>
    </p:spTree>
    <p:extLst>
      <p:ext uri="{BB962C8B-B14F-4D97-AF65-F5344CB8AC3E}">
        <p14:creationId xmlns:p14="http://schemas.microsoft.com/office/powerpoint/2010/main" val="1702837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5760" y="117693"/>
            <a:ext cx="6096000" cy="5647700"/>
          </a:xfrm>
          <a:prstGeom prst="rect">
            <a:avLst/>
          </a:prstGeom>
        </p:spPr>
        <p:txBody>
          <a:bodyPr>
            <a:spAutoFit/>
          </a:bodyPr>
          <a:lstStyle/>
          <a:p>
            <a:pPr lvl="0"/>
            <a:r>
              <a:rPr lang="en-US" dirty="0"/>
              <a:t> </a:t>
            </a:r>
          </a:p>
          <a:p>
            <a:pPr lvl="0"/>
            <a:r>
              <a:rPr lang="en-US" b="1" u="sng" dirty="0"/>
              <a:t>1595 </a:t>
            </a:r>
            <a:r>
              <a:rPr lang="en-US" b="1" u="sng" dirty="0" smtClean="0"/>
              <a:t>highly malignant comments </a:t>
            </a:r>
            <a:r>
              <a:rPr lang="en-US" b="1" u="sng" dirty="0"/>
              <a:t>(</a:t>
            </a:r>
            <a:r>
              <a:rPr lang="en-US" b="1" u="sng" dirty="0" smtClean="0"/>
              <a:t>1% </a:t>
            </a:r>
            <a:r>
              <a:rPr lang="en-US" b="1" u="sng" dirty="0"/>
              <a:t>of all </a:t>
            </a:r>
            <a:r>
              <a:rPr lang="en-US" b="1" u="sng" dirty="0" smtClean="0"/>
              <a:t>data)</a:t>
            </a:r>
            <a:endParaRPr lang="en-US" b="1" dirty="0"/>
          </a:p>
          <a:p>
            <a:r>
              <a:rPr lang="en-US" sz="1600" dirty="0"/>
              <a:t>• 1595 or 100.00% were also malignant.</a:t>
            </a:r>
          </a:p>
          <a:p>
            <a:r>
              <a:rPr lang="en-US" sz="1600" dirty="0"/>
              <a:t>• 1517 or 95.11% were also rude.</a:t>
            </a:r>
          </a:p>
          <a:p>
            <a:r>
              <a:rPr lang="en-US" sz="1600" dirty="0"/>
              <a:t>• 112 or 7.02% were also threat.</a:t>
            </a:r>
          </a:p>
          <a:p>
            <a:r>
              <a:rPr lang="en-US" sz="1600" dirty="0"/>
              <a:t>• 1371 or 85.96% were also abuse.</a:t>
            </a:r>
          </a:p>
          <a:p>
            <a:r>
              <a:rPr lang="en-US" sz="1600" dirty="0"/>
              <a:t>• 313 or 19.62% were also loathe.</a:t>
            </a:r>
          </a:p>
          <a:p>
            <a:r>
              <a:rPr lang="en-US" sz="1600" dirty="0"/>
              <a:t> </a:t>
            </a:r>
          </a:p>
          <a:p>
            <a:pPr lvl="0"/>
            <a:r>
              <a:rPr lang="en-US" b="1" u="sng" dirty="0"/>
              <a:t>1405 loathe comments. (0.88% of all </a:t>
            </a:r>
            <a:r>
              <a:rPr lang="en-US" b="1" u="sng" dirty="0" smtClean="0"/>
              <a:t>data)</a:t>
            </a:r>
            <a:endParaRPr lang="en-US" b="1" dirty="0"/>
          </a:p>
          <a:p>
            <a:r>
              <a:rPr lang="en-US" sz="1600" dirty="0"/>
              <a:t>• 1302 or 92.67% were also malignant.</a:t>
            </a:r>
          </a:p>
          <a:p>
            <a:r>
              <a:rPr lang="en-US" sz="1600" dirty="0"/>
              <a:t>• 313 or 22.28% were also </a:t>
            </a:r>
            <a:r>
              <a:rPr lang="en-US" sz="1600" dirty="0" smtClean="0"/>
              <a:t>highly malignant.</a:t>
            </a:r>
            <a:endParaRPr lang="en-US" sz="1600" dirty="0"/>
          </a:p>
          <a:p>
            <a:r>
              <a:rPr lang="en-US" sz="1600" dirty="0"/>
              <a:t>• 1032 or 73.45% were also rude.</a:t>
            </a:r>
          </a:p>
          <a:p>
            <a:r>
              <a:rPr lang="en-US" sz="1600" dirty="0"/>
              <a:t>• 98 or 6.98% were also threat.</a:t>
            </a:r>
          </a:p>
          <a:p>
            <a:r>
              <a:rPr lang="en-US" sz="1600" dirty="0"/>
              <a:t>• 1160 or 82.56% were also abuse.</a:t>
            </a:r>
          </a:p>
          <a:p>
            <a:r>
              <a:rPr lang="en-US" sz="1600" dirty="0"/>
              <a:t> </a:t>
            </a:r>
          </a:p>
          <a:p>
            <a:pPr lvl="0"/>
            <a:r>
              <a:rPr lang="en-US" sz="1700" b="1" u="sng" dirty="0"/>
              <a:t>15294 malignant comments. (9.58% of all </a:t>
            </a:r>
            <a:r>
              <a:rPr lang="en-US" sz="1700" b="1" u="sng" dirty="0" smtClean="0"/>
              <a:t>data)</a:t>
            </a:r>
            <a:endParaRPr lang="en-US" sz="1700" b="1" dirty="0"/>
          </a:p>
          <a:p>
            <a:r>
              <a:rPr lang="en-US" sz="1600" dirty="0"/>
              <a:t>• 1595 or 10.43% were also </a:t>
            </a:r>
            <a:r>
              <a:rPr lang="en-US" sz="1600" dirty="0" smtClean="0"/>
              <a:t>highly malignant.</a:t>
            </a:r>
            <a:endParaRPr lang="en-US" sz="1600" dirty="0"/>
          </a:p>
          <a:p>
            <a:r>
              <a:rPr lang="en-US" sz="1600" dirty="0"/>
              <a:t>• 7926 or 51.82% were also rude.</a:t>
            </a:r>
          </a:p>
          <a:p>
            <a:r>
              <a:rPr lang="en-US" sz="1600" dirty="0"/>
              <a:t>• 449 or 2.94% were also threat.</a:t>
            </a:r>
          </a:p>
          <a:p>
            <a:r>
              <a:rPr lang="en-US" sz="1600" dirty="0"/>
              <a:t>• 7344 or 48.02% were also abuse.</a:t>
            </a:r>
          </a:p>
          <a:p>
            <a:r>
              <a:rPr lang="en-US" sz="1600" dirty="0"/>
              <a:t>• 1302 or 8.51% were also loathe.</a:t>
            </a:r>
          </a:p>
        </p:txBody>
      </p:sp>
      <p:sp>
        <p:nvSpPr>
          <p:cNvPr id="6" name="Rectangle 5"/>
          <p:cNvSpPr/>
          <p:nvPr/>
        </p:nvSpPr>
        <p:spPr>
          <a:xfrm>
            <a:off x="6461760" y="372424"/>
            <a:ext cx="5608320" cy="5416868"/>
          </a:xfrm>
          <a:prstGeom prst="rect">
            <a:avLst/>
          </a:prstGeom>
        </p:spPr>
        <p:txBody>
          <a:bodyPr wrap="square">
            <a:spAutoFit/>
          </a:bodyPr>
          <a:lstStyle/>
          <a:p>
            <a:pPr lvl="0"/>
            <a:r>
              <a:rPr lang="en-US" b="1" u="sng" dirty="0"/>
              <a:t>7877 abuse comments. (4.94% of all </a:t>
            </a:r>
            <a:r>
              <a:rPr lang="en-US" b="1" u="sng" dirty="0" smtClean="0"/>
              <a:t>data)</a:t>
            </a:r>
            <a:endParaRPr lang="en-US" b="1" dirty="0"/>
          </a:p>
          <a:p>
            <a:r>
              <a:rPr lang="en-US" sz="1600" dirty="0"/>
              <a:t>• 7344 or 93.23% were also malignant.</a:t>
            </a:r>
          </a:p>
          <a:p>
            <a:r>
              <a:rPr lang="en-US" sz="1600" dirty="0"/>
              <a:t>• 1371 or 17.41% were also </a:t>
            </a:r>
            <a:r>
              <a:rPr lang="en-US" sz="1600" dirty="0" smtClean="0"/>
              <a:t>highly malignant.</a:t>
            </a:r>
            <a:endParaRPr lang="en-US" sz="1600" dirty="0"/>
          </a:p>
          <a:p>
            <a:r>
              <a:rPr lang="en-US" sz="1600" dirty="0"/>
              <a:t>• 6155 or 78.14% were also rude.</a:t>
            </a:r>
          </a:p>
          <a:p>
            <a:r>
              <a:rPr lang="en-US" sz="1600" dirty="0"/>
              <a:t>• 307 or 3.90% were also threat.</a:t>
            </a:r>
          </a:p>
          <a:p>
            <a:r>
              <a:rPr lang="en-US" sz="1600" dirty="0"/>
              <a:t>• 1160 or 14.73% were also loathe.</a:t>
            </a:r>
          </a:p>
          <a:p>
            <a:r>
              <a:rPr lang="en-US" sz="1600" dirty="0"/>
              <a:t> </a:t>
            </a:r>
          </a:p>
          <a:p>
            <a:pPr lvl="0"/>
            <a:r>
              <a:rPr lang="en-US" b="1" u="sng" dirty="0"/>
              <a:t>478 threat comments. (0.30% of all </a:t>
            </a:r>
            <a:r>
              <a:rPr lang="en-US" b="1" u="sng" dirty="0" smtClean="0"/>
              <a:t>data)</a:t>
            </a:r>
            <a:endParaRPr lang="en-US" b="1" dirty="0"/>
          </a:p>
          <a:p>
            <a:r>
              <a:rPr lang="en-US" sz="1600" dirty="0"/>
              <a:t>• 449 or 93.93% were also malignant.</a:t>
            </a:r>
          </a:p>
          <a:p>
            <a:r>
              <a:rPr lang="en-US" sz="1600" dirty="0"/>
              <a:t>• 112 or 23.43% were also </a:t>
            </a:r>
            <a:r>
              <a:rPr lang="en-US" sz="1600" dirty="0" smtClean="0"/>
              <a:t>highly malignant.</a:t>
            </a:r>
            <a:endParaRPr lang="en-US" sz="1600" dirty="0"/>
          </a:p>
          <a:p>
            <a:r>
              <a:rPr lang="en-US" sz="1600" dirty="0"/>
              <a:t>• 301 or 62.97% were also rude.</a:t>
            </a:r>
          </a:p>
          <a:p>
            <a:r>
              <a:rPr lang="en-US" sz="1600" dirty="0"/>
              <a:t>• 307 or 64.23% were also abuse.</a:t>
            </a:r>
          </a:p>
          <a:p>
            <a:r>
              <a:rPr lang="en-US" sz="1600" dirty="0"/>
              <a:t>• 98 or 20.50% were also loathe.</a:t>
            </a:r>
          </a:p>
          <a:p>
            <a:r>
              <a:rPr lang="en-US" sz="1600" dirty="0"/>
              <a:t> </a:t>
            </a:r>
          </a:p>
          <a:p>
            <a:pPr lvl="0"/>
            <a:r>
              <a:rPr lang="en-US" b="1" u="sng" dirty="0"/>
              <a:t>8449 rude comments. (5.29% of all </a:t>
            </a:r>
            <a:r>
              <a:rPr lang="en-US" b="1" u="sng" dirty="0" smtClean="0"/>
              <a:t>data)</a:t>
            </a:r>
            <a:endParaRPr lang="en-US" b="1" dirty="0"/>
          </a:p>
          <a:p>
            <a:r>
              <a:rPr lang="en-US" sz="1600" dirty="0"/>
              <a:t>• 7926 or 93.81% were also malignant.</a:t>
            </a:r>
          </a:p>
          <a:p>
            <a:r>
              <a:rPr lang="en-US" sz="1600" dirty="0"/>
              <a:t>• 1517 or 17.95% were also </a:t>
            </a:r>
            <a:r>
              <a:rPr lang="en-US" sz="1600" dirty="0" smtClean="0"/>
              <a:t>highly malignant.</a:t>
            </a:r>
            <a:endParaRPr lang="en-US" sz="1600" dirty="0"/>
          </a:p>
          <a:p>
            <a:r>
              <a:rPr lang="en-US" sz="1600" dirty="0"/>
              <a:t>• 301 or 3.56% were also threat.</a:t>
            </a:r>
          </a:p>
          <a:p>
            <a:r>
              <a:rPr lang="en-US" sz="1600" dirty="0"/>
              <a:t>• 6155 or 72.85% were also abuse.</a:t>
            </a:r>
          </a:p>
          <a:p>
            <a:r>
              <a:rPr lang="en-US" sz="1600" dirty="0"/>
              <a:t>• 1032 or 12.21% were also loathe</a:t>
            </a:r>
            <a:r>
              <a:rPr lang="en-US" dirty="0" smtClean="0"/>
              <a:t>.</a:t>
            </a:r>
            <a:endParaRPr lang="en-US" dirty="0"/>
          </a:p>
        </p:txBody>
      </p:sp>
    </p:spTree>
    <p:extLst>
      <p:ext uri="{BB962C8B-B14F-4D97-AF65-F5344CB8AC3E}">
        <p14:creationId xmlns:p14="http://schemas.microsoft.com/office/powerpoint/2010/main" val="1568163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 xmlns:a16="http://schemas.microsoft.com/office/drawing/2014/main" id="{54A5FA46-6422-46CC-B1D3-BC09E0E2A0C5}"/>
              </a:ext>
            </a:extLst>
          </p:cNvPr>
          <p:cNvSpPr txBox="1">
            <a:spLocks/>
          </p:cNvSpPr>
          <p:nvPr/>
        </p:nvSpPr>
        <p:spPr>
          <a:xfrm>
            <a:off x="776927" y="-213360"/>
            <a:ext cx="10363826" cy="373380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tx1">
                  <a:lumMod val="75000"/>
                  <a:lumOff val="25000"/>
                </a:schemeClr>
              </a:buClr>
              <a:buFont typeface="Wingdings 2"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tx1">
                  <a:lumMod val="75000"/>
                  <a:lumOff val="25000"/>
                </a:schemeClr>
              </a:buClr>
              <a:buFont typeface="Wingdings 2"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tx1">
                  <a:lumMod val="75000"/>
                  <a:lumOff val="25000"/>
                </a:schemeClr>
              </a:buClr>
              <a:buFont typeface="Wingdings 2"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lvl="0"/>
            <a:r>
              <a:rPr lang="en-US" sz="2000" dirty="0"/>
              <a:t>The skewness is available in the data but since the data are in Label format it will not the area of concern</a:t>
            </a:r>
          </a:p>
          <a:p>
            <a:pPr lvl="0"/>
            <a:r>
              <a:rPr lang="en-US" sz="2000" dirty="0"/>
              <a:t>Rectified and cleaning the string data and replace all the unnecessary details with the relevant ones using NLP.</a:t>
            </a:r>
          </a:p>
          <a:p>
            <a:pPr lvl="0"/>
            <a:r>
              <a:rPr lang="en-US" sz="2000" dirty="0"/>
              <a:t>Use </a:t>
            </a:r>
            <a:r>
              <a:rPr lang="en-US" sz="2000" dirty="0" smtClean="0"/>
              <a:t>Word Cloud </a:t>
            </a:r>
            <a:r>
              <a:rPr lang="en-US" sz="2000" dirty="0"/>
              <a:t>method to create word cloud layout. </a:t>
            </a:r>
          </a:p>
          <a:p>
            <a:pPr marL="0" indent="0">
              <a:lnSpc>
                <a:spcPct val="160000"/>
              </a:lnSpc>
              <a:spcBef>
                <a:spcPts val="0"/>
              </a:spcBef>
              <a:buFont typeface="Wingdings 2" charset="2"/>
              <a:buNone/>
            </a:pPr>
            <a:endParaRPr lang="en-IN" dirty="0"/>
          </a:p>
        </p:txBody>
      </p:sp>
    </p:spTree>
    <p:extLst>
      <p:ext uri="{BB962C8B-B14F-4D97-AF65-F5344CB8AC3E}">
        <p14:creationId xmlns:p14="http://schemas.microsoft.com/office/powerpoint/2010/main" val="223782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1271243"/>
          </a:xfrm>
        </p:spPr>
        <p:txBody>
          <a:bodyPr>
            <a:normAutofit/>
          </a:bodyPr>
          <a:lstStyle/>
          <a:p>
            <a:pPr lvl="0"/>
            <a:r>
              <a:rPr lang="en-US" b="1" u="sng" dirty="0"/>
              <a:t>Data Inputs- Logic- Output </a:t>
            </a:r>
            <a:r>
              <a:rPr lang="en-US" b="1" u="sng" dirty="0" smtClean="0"/>
              <a:t>Relationships</a:t>
            </a:r>
            <a:endParaRPr lang="en-US" dirty="0"/>
          </a:p>
        </p:txBody>
      </p:sp>
      <p:sp>
        <p:nvSpPr>
          <p:cNvPr id="4" name="Content Placeholder 2">
            <a:extLst>
              <a:ext uri="{FF2B5EF4-FFF2-40B4-BE49-F238E27FC236}">
                <a16:creationId xmlns="" xmlns:a16="http://schemas.microsoft.com/office/drawing/2014/main" id="{54A5FA46-6422-46CC-B1D3-BC09E0E2A0C5}"/>
              </a:ext>
            </a:extLst>
          </p:cNvPr>
          <p:cNvSpPr txBox="1">
            <a:spLocks/>
          </p:cNvSpPr>
          <p:nvPr/>
        </p:nvSpPr>
        <p:spPr>
          <a:xfrm>
            <a:off x="929327" y="1844040"/>
            <a:ext cx="10363826" cy="373380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tx1">
                  <a:lumMod val="75000"/>
                  <a:lumOff val="25000"/>
                </a:schemeClr>
              </a:buClr>
              <a:buFont typeface="Wingdings 2"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tx1">
                  <a:lumMod val="75000"/>
                  <a:lumOff val="25000"/>
                </a:schemeClr>
              </a:buClr>
              <a:buFont typeface="Wingdings 2"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tx1">
                  <a:lumMod val="75000"/>
                  <a:lumOff val="25000"/>
                </a:schemeClr>
              </a:buClr>
              <a:buFont typeface="Wingdings 2"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pPr marL="0" indent="0">
              <a:lnSpc>
                <a:spcPct val="160000"/>
              </a:lnSpc>
              <a:spcBef>
                <a:spcPts val="0"/>
              </a:spcBef>
              <a:buFont typeface="Wingdings 2" charset="2"/>
              <a:buNone/>
            </a:pPr>
            <a:endParaRPr lang="en-IN" dirty="0"/>
          </a:p>
        </p:txBody>
      </p:sp>
      <p:sp>
        <p:nvSpPr>
          <p:cNvPr id="5" name="Content Placeholder 2">
            <a:extLst>
              <a:ext uri="{FF2B5EF4-FFF2-40B4-BE49-F238E27FC236}">
                <a16:creationId xmlns="" xmlns:a16="http://schemas.microsoft.com/office/drawing/2014/main" id="{54A5FA46-6422-46CC-B1D3-BC09E0E2A0C5}"/>
              </a:ext>
            </a:extLst>
          </p:cNvPr>
          <p:cNvSpPr txBox="1">
            <a:spLocks/>
          </p:cNvSpPr>
          <p:nvPr/>
        </p:nvSpPr>
        <p:spPr>
          <a:xfrm>
            <a:off x="776927" y="1821180"/>
            <a:ext cx="10363826" cy="3733800"/>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tx1">
                  <a:lumMod val="75000"/>
                  <a:lumOff val="25000"/>
                </a:schemeClr>
              </a:buClr>
              <a:buFont typeface="Wingdings 2"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tx1">
                  <a:lumMod val="75000"/>
                  <a:lumOff val="25000"/>
                </a:schemeClr>
              </a:buClr>
              <a:buFont typeface="Wingdings 2"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tx1">
                  <a:lumMod val="75000"/>
                  <a:lumOff val="25000"/>
                </a:schemeClr>
              </a:buClr>
              <a:buFont typeface="Wingdings 2"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itchFamily="49" charset="0"/>
              <a:buChar char="o"/>
              <a:defRPr sz="1200" kern="1200" baseline="0">
                <a:solidFill>
                  <a:schemeClr val="tx1"/>
                </a:solidFill>
                <a:latin typeface="+mn-lt"/>
                <a:ea typeface="+mn-ea"/>
                <a:cs typeface="+mn-cs"/>
              </a:defRPr>
            </a:lvl9pPr>
          </a:lstStyle>
          <a:p>
            <a:r>
              <a:rPr lang="en-US" sz="2000" dirty="0"/>
              <a:t>The data has been categorized into two and that has been given x and y</a:t>
            </a:r>
          </a:p>
          <a:p>
            <a:r>
              <a:rPr lang="en-US" sz="2000" dirty="0" smtClean="0"/>
              <a:t>x </a:t>
            </a:r>
            <a:r>
              <a:rPr lang="en-US" sz="2000" dirty="0"/>
              <a:t>is an input data for the model which contains the complete </a:t>
            </a:r>
            <a:r>
              <a:rPr lang="en-US" sz="2000" dirty="0" smtClean="0"/>
              <a:t>data </a:t>
            </a:r>
            <a:r>
              <a:rPr lang="en-US" sz="2000" dirty="0"/>
              <a:t>includes all columns ‘Id’, ‘Comments’, ‘Malignant’, ‘Highly malignant’, ‘Rude’, ‘Threat’, ‘Abuse’ and ‘Loathe’</a:t>
            </a:r>
          </a:p>
          <a:p>
            <a:r>
              <a:rPr lang="en-US" sz="2000" dirty="0" smtClean="0"/>
              <a:t>y </a:t>
            </a:r>
            <a:r>
              <a:rPr lang="en-US" sz="2000" dirty="0"/>
              <a:t>data contains the output of the model which will be given to the model for the learning. For this we have refined the data and created a new column with the  “bad” which is the combination of the labels of the columns (Malignant’, ‘Highly malignant’, ‘Rude’, ‘Threat’, ‘Abuse’ and ‘Loathe</a:t>
            </a:r>
          </a:p>
          <a:p>
            <a:pPr marL="0" indent="0">
              <a:lnSpc>
                <a:spcPct val="160000"/>
              </a:lnSpc>
              <a:spcBef>
                <a:spcPts val="0"/>
              </a:spcBef>
              <a:buFont typeface="Wingdings 2" charset="2"/>
              <a:buNone/>
            </a:pPr>
            <a:endParaRPr lang="en-IN" dirty="0"/>
          </a:p>
        </p:txBody>
      </p:sp>
    </p:spTree>
    <p:extLst>
      <p:ext uri="{BB962C8B-B14F-4D97-AF65-F5344CB8AC3E}">
        <p14:creationId xmlns:p14="http://schemas.microsoft.com/office/powerpoint/2010/main" val="23955734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B0CF55-5B44-48F4-A264-B9F46292EE16}"/>
              </a:ext>
            </a:extLst>
          </p:cNvPr>
          <p:cNvSpPr>
            <a:spLocks noGrp="1"/>
          </p:cNvSpPr>
          <p:nvPr>
            <p:ph type="title"/>
          </p:nvPr>
        </p:nvSpPr>
        <p:spPr>
          <a:xfrm>
            <a:off x="2265966" y="457200"/>
            <a:ext cx="9113178" cy="963703"/>
          </a:xfrm>
        </p:spPr>
        <p:txBody>
          <a:bodyPr>
            <a:normAutofit fontScale="90000"/>
          </a:bodyPr>
          <a:lstStyle/>
          <a:p>
            <a:pPr marL="0" marR="0" lvl="0" indent="0" defTabSz="914400" rtl="0" eaLnBrk="0" fontAlgn="base" latinLnBrk="0" hangingPunct="0">
              <a:lnSpc>
                <a:spcPct val="100000"/>
              </a:lnSpc>
              <a:spcBef>
                <a:spcPct val="0"/>
              </a:spcBef>
              <a:spcAft>
                <a:spcPct val="0"/>
              </a:spcAft>
              <a:tabLst/>
            </a:pP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4000" b="1" i="0" u="sng"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Model/s Development and Evaluation</a:t>
            </a:r>
            <a:r>
              <a:rPr kumimoji="0" lang="en-US" altLang="en-US"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endParaRPr lang="en-IN" dirty="0"/>
          </a:p>
        </p:txBody>
      </p:sp>
      <p:sp>
        <p:nvSpPr>
          <p:cNvPr id="3" name="Content Placeholder 2">
            <a:extLst>
              <a:ext uri="{FF2B5EF4-FFF2-40B4-BE49-F238E27FC236}">
                <a16:creationId xmlns="" xmlns:a16="http://schemas.microsoft.com/office/drawing/2014/main" id="{D5B843C4-D0CE-4F12-BC30-D793BE755613}"/>
              </a:ext>
            </a:extLst>
          </p:cNvPr>
          <p:cNvSpPr>
            <a:spLocks noGrp="1"/>
          </p:cNvSpPr>
          <p:nvPr>
            <p:ph idx="1"/>
          </p:nvPr>
        </p:nvSpPr>
        <p:spPr>
          <a:xfrm>
            <a:off x="1036007" y="1513726"/>
            <a:ext cx="10363826" cy="345554"/>
          </a:xfrm>
        </p:spPr>
        <p:txBody>
          <a:bodyPr>
            <a:noAutofit/>
          </a:bodyPr>
          <a:lstStyle/>
          <a:p>
            <a:pPr marL="0" indent="0">
              <a:buNone/>
            </a:pPr>
            <a:r>
              <a:rPr kumimoji="0" lang="en-US" altLang="en-US" sz="2400" b="0" i="0" u="sng"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Identification of possible problem-solving approaches (methods) Visualizations</a:t>
            </a:r>
            <a:endParaRPr lang="en-IN" sz="2400" dirty="0"/>
          </a:p>
        </p:txBody>
      </p:sp>
      <p:sp>
        <p:nvSpPr>
          <p:cNvPr id="17" name="Rectangle 14">
            <a:extLst>
              <a:ext uri="{FF2B5EF4-FFF2-40B4-BE49-F238E27FC236}">
                <a16:creationId xmlns="" xmlns:a16="http://schemas.microsoft.com/office/drawing/2014/main" id="{B366AEAE-1BBC-4675-A41F-8B0454005202}"/>
              </a:ext>
            </a:extLst>
          </p:cNvPr>
          <p:cNvSpPr>
            <a:spLocks noChangeArrowheads="1"/>
          </p:cNvSpPr>
          <p:nvPr/>
        </p:nvSpPr>
        <p:spPr bwMode="auto">
          <a:xfrm>
            <a:off x="45720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3025" algn="l"/>
              </a:tabLst>
              <a:defRPr>
                <a:solidFill>
                  <a:schemeClr val="tx1"/>
                </a:solidFill>
                <a:latin typeface="Arial" panose="020B0604020202020204" pitchFamily="34" charset="0"/>
              </a:defRPr>
            </a:lvl1pPr>
            <a:lvl2pPr eaLnBrk="0" fontAlgn="base" hangingPunct="0">
              <a:spcBef>
                <a:spcPct val="0"/>
              </a:spcBef>
              <a:spcAft>
                <a:spcPct val="0"/>
              </a:spcAft>
              <a:tabLst>
                <a:tab pos="1343025" algn="l"/>
              </a:tabLst>
              <a:defRPr>
                <a:solidFill>
                  <a:schemeClr val="tx1"/>
                </a:solidFill>
                <a:latin typeface="Arial" panose="020B0604020202020204" pitchFamily="34" charset="0"/>
              </a:defRPr>
            </a:lvl2pPr>
            <a:lvl3pPr eaLnBrk="0" fontAlgn="base" hangingPunct="0">
              <a:spcBef>
                <a:spcPct val="0"/>
              </a:spcBef>
              <a:spcAft>
                <a:spcPct val="0"/>
              </a:spcAft>
              <a:tabLst>
                <a:tab pos="1343025" algn="l"/>
              </a:tabLst>
              <a:defRPr>
                <a:solidFill>
                  <a:schemeClr val="tx1"/>
                </a:solidFill>
                <a:latin typeface="Arial" panose="020B0604020202020204" pitchFamily="34" charset="0"/>
              </a:defRPr>
            </a:lvl3pPr>
            <a:lvl4pPr eaLnBrk="0" fontAlgn="base" hangingPunct="0">
              <a:spcBef>
                <a:spcPct val="0"/>
              </a:spcBef>
              <a:spcAft>
                <a:spcPct val="0"/>
              </a:spcAft>
              <a:tabLst>
                <a:tab pos="1343025" algn="l"/>
              </a:tabLst>
              <a:defRPr>
                <a:solidFill>
                  <a:schemeClr val="tx1"/>
                </a:solidFill>
                <a:latin typeface="Arial" panose="020B0604020202020204" pitchFamily="34" charset="0"/>
              </a:defRPr>
            </a:lvl4pPr>
            <a:lvl5pPr eaLnBrk="0" fontAlgn="base" hangingPunct="0">
              <a:spcBef>
                <a:spcPct val="0"/>
              </a:spcBef>
              <a:spcAft>
                <a:spcPct val="0"/>
              </a:spcAft>
              <a:tabLst>
                <a:tab pos="1343025" algn="l"/>
              </a:tabLst>
              <a:defRPr>
                <a:solidFill>
                  <a:schemeClr val="tx1"/>
                </a:solidFill>
                <a:latin typeface="Arial" panose="020B0604020202020204" pitchFamily="34" charset="0"/>
              </a:defRPr>
            </a:lvl5pPr>
            <a:lvl6pPr eaLnBrk="0" fontAlgn="base" hangingPunct="0">
              <a:spcBef>
                <a:spcPct val="0"/>
              </a:spcBef>
              <a:spcAft>
                <a:spcPct val="0"/>
              </a:spcAft>
              <a:tabLst>
                <a:tab pos="1343025" algn="l"/>
              </a:tabLst>
              <a:defRPr>
                <a:solidFill>
                  <a:schemeClr val="tx1"/>
                </a:solidFill>
                <a:latin typeface="Arial" panose="020B0604020202020204" pitchFamily="34" charset="0"/>
              </a:defRPr>
            </a:lvl6pPr>
            <a:lvl7pPr eaLnBrk="0" fontAlgn="base" hangingPunct="0">
              <a:spcBef>
                <a:spcPct val="0"/>
              </a:spcBef>
              <a:spcAft>
                <a:spcPct val="0"/>
              </a:spcAft>
              <a:tabLst>
                <a:tab pos="1343025" algn="l"/>
              </a:tabLst>
              <a:defRPr>
                <a:solidFill>
                  <a:schemeClr val="tx1"/>
                </a:solidFill>
                <a:latin typeface="Arial" panose="020B0604020202020204" pitchFamily="34" charset="0"/>
              </a:defRPr>
            </a:lvl7pPr>
            <a:lvl8pPr eaLnBrk="0" fontAlgn="base" hangingPunct="0">
              <a:spcBef>
                <a:spcPct val="0"/>
              </a:spcBef>
              <a:spcAft>
                <a:spcPct val="0"/>
              </a:spcAft>
              <a:tabLst>
                <a:tab pos="1343025" algn="l"/>
              </a:tabLst>
              <a:defRPr>
                <a:solidFill>
                  <a:schemeClr val="tx1"/>
                </a:solidFill>
                <a:latin typeface="Arial" panose="020B0604020202020204" pitchFamily="34" charset="0"/>
              </a:defRPr>
            </a:lvl8pPr>
            <a:lvl9pPr eaLnBrk="0" fontAlgn="base" hangingPunct="0">
              <a:spcBef>
                <a:spcPct val="0"/>
              </a:spcBef>
              <a:spcAft>
                <a:spcPct val="0"/>
              </a:spcAft>
              <a:tabLst>
                <a:tab pos="1343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343025" algn="l"/>
              </a:tabLst>
            </a:pP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343025" algn="l"/>
              </a:tabLst>
            </a:pPr>
            <a:r>
              <a:rPr kumimoji="0" lang="en-US" altLang="en-US" sz="2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343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5">
            <a:extLst>
              <a:ext uri="{FF2B5EF4-FFF2-40B4-BE49-F238E27FC236}">
                <a16:creationId xmlns="" xmlns:a16="http://schemas.microsoft.com/office/drawing/2014/main" id="{4C80D77E-6E1E-4726-B4C9-EAE24754382A}"/>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866774" y="2118360"/>
            <a:ext cx="4406266" cy="4450080"/>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6553200" y="2118360"/>
            <a:ext cx="4251960" cy="4450080"/>
          </a:xfrm>
          <a:prstGeom prst="rect">
            <a:avLst/>
          </a:prstGeom>
        </p:spPr>
      </p:pic>
    </p:spTree>
    <p:extLst>
      <p:ext uri="{BB962C8B-B14F-4D97-AF65-F5344CB8AC3E}">
        <p14:creationId xmlns:p14="http://schemas.microsoft.com/office/powerpoint/2010/main" val="115858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11480" y="711517"/>
            <a:ext cx="4937760" cy="5140643"/>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534150" y="711517"/>
            <a:ext cx="4682490" cy="5140643"/>
          </a:xfrm>
          <a:prstGeom prst="rect">
            <a:avLst/>
          </a:prstGeom>
        </p:spPr>
      </p:pic>
    </p:spTree>
    <p:extLst>
      <p:ext uri="{BB962C8B-B14F-4D97-AF65-F5344CB8AC3E}">
        <p14:creationId xmlns:p14="http://schemas.microsoft.com/office/powerpoint/2010/main" val="3826396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603884" y="872490"/>
            <a:ext cx="4775836" cy="5223510"/>
          </a:xfrm>
          <a:prstGeom prst="rect">
            <a:avLst/>
          </a:prstGeom>
        </p:spPr>
      </p:pic>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6632257" y="886460"/>
            <a:ext cx="4934903" cy="5209540"/>
          </a:xfrm>
          <a:prstGeom prst="rect">
            <a:avLst/>
          </a:prstGeom>
        </p:spPr>
      </p:pic>
    </p:spTree>
    <p:extLst>
      <p:ext uri="{BB962C8B-B14F-4D97-AF65-F5344CB8AC3E}">
        <p14:creationId xmlns:p14="http://schemas.microsoft.com/office/powerpoint/2010/main" val="356547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a:extLst>
              <a:ext uri="{FF2B5EF4-FFF2-40B4-BE49-F238E27FC236}">
                <a16:creationId xmlns="" xmlns:a16="http://schemas.microsoft.com/office/drawing/2014/main" id="{841E98BB-845B-4862-834A-EB3D24186A04}"/>
              </a:ext>
            </a:extLst>
          </p:cNvPr>
          <p:cNvSpPr>
            <a:spLocks noChangeArrowheads="1"/>
          </p:cNvSpPr>
          <p:nvPr/>
        </p:nvSpPr>
        <p:spPr bwMode="auto">
          <a:xfrm>
            <a:off x="-685800" y="5556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944881" y="914400"/>
            <a:ext cx="10561320" cy="5349240"/>
          </a:xfrm>
          <a:prstGeom prst="rect">
            <a:avLst/>
          </a:prstGeom>
        </p:spPr>
      </p:pic>
      <p:sp>
        <p:nvSpPr>
          <p:cNvPr id="8" name="Title 1">
            <a:extLst>
              <a:ext uri="{FF2B5EF4-FFF2-40B4-BE49-F238E27FC236}">
                <a16:creationId xmlns="" xmlns:a16="http://schemas.microsoft.com/office/drawing/2014/main" id="{33B0CF55-5B44-48F4-A264-B9F46292EE16}"/>
              </a:ext>
            </a:extLst>
          </p:cNvPr>
          <p:cNvSpPr txBox="1">
            <a:spLocks/>
          </p:cNvSpPr>
          <p:nvPr/>
        </p:nvSpPr>
        <p:spPr>
          <a:xfrm>
            <a:off x="-2062194" y="198120"/>
            <a:ext cx="9113178" cy="822960"/>
          </a:xfrm>
          <a:prstGeom prst="rect">
            <a:avLst/>
          </a:prstGeom>
        </p:spPr>
        <p:txBody>
          <a:bodyPr>
            <a:normAutofit fontScale="75000" lnSpcReduction="20000"/>
          </a:bodyPr>
          <a:lstStyle>
            <a:lvl1pPr algn="l" defTabSz="457200" rtl="0" eaLnBrk="1" latinLnBrk="0" hangingPunct="1">
              <a:spcBef>
                <a:spcPct val="0"/>
              </a:spcBef>
              <a:buNone/>
              <a:defRPr sz="3200" kern="1200">
                <a:solidFill>
                  <a:schemeClr val="tx1">
                    <a:lumMod val="75000"/>
                    <a:lumOff val="25000"/>
                  </a:schemeClr>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defTabSz="914400" eaLnBrk="0" fontAlgn="base" hangingPunct="0">
              <a:spcAft>
                <a:spcPct val="0"/>
              </a:spcAft>
            </a:pPr>
            <a:r>
              <a:rPr lang="en-US" altLang="en-US" sz="1200" dirty="0" smtClean="0">
                <a:solidFill>
                  <a:schemeClr val="tx1"/>
                </a:solidFill>
              </a:rPr>
              <a:t/>
            </a:r>
            <a:br>
              <a:rPr lang="en-US" altLang="en-US" sz="1200" dirty="0" smtClean="0">
                <a:solidFill>
                  <a:schemeClr val="tx1"/>
                </a:solidFill>
              </a:rPr>
            </a:br>
            <a:r>
              <a:rPr lang="en-US" altLang="en-US" sz="3600" b="1" u="sng" dirty="0" smtClean="0">
                <a:solidFill>
                  <a:schemeClr val="tx1"/>
                </a:solidFill>
              </a:rPr>
              <a:t>HISTOGRAM</a:t>
            </a:r>
            <a:r>
              <a:rPr lang="en-US" altLang="en-US" sz="1200" dirty="0" smtClean="0">
                <a:solidFill>
                  <a:schemeClr val="tx1"/>
                </a:solidFill>
              </a:rPr>
              <a:t/>
            </a:r>
            <a:br>
              <a:rPr lang="en-US" altLang="en-US" sz="1200" dirty="0" smtClean="0">
                <a:solidFill>
                  <a:schemeClr val="tx1"/>
                </a:solidFill>
              </a:rPr>
            </a:br>
            <a:endParaRPr lang="en-IN" dirty="0"/>
          </a:p>
        </p:txBody>
      </p:sp>
    </p:spTree>
    <p:extLst>
      <p:ext uri="{BB962C8B-B14F-4D97-AF65-F5344CB8AC3E}">
        <p14:creationId xmlns:p14="http://schemas.microsoft.com/office/powerpoint/2010/main" val="1901631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 xmlns:a16="http://schemas.microsoft.com/office/drawing/2014/main" id="{824981FA-9057-4D4D-A985-C59734FE38A6}"/>
              </a:ext>
            </a:extLst>
          </p:cNvPr>
          <p:cNvSpPr/>
          <p:nvPr/>
        </p:nvSpPr>
        <p:spPr>
          <a:xfrm flipH="1" flipV="1">
            <a:off x="1135378" y="1038460"/>
            <a:ext cx="4127082" cy="33588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6" name="Oval 5">
            <a:extLst>
              <a:ext uri="{FF2B5EF4-FFF2-40B4-BE49-F238E27FC236}">
                <a16:creationId xmlns="" xmlns:a16="http://schemas.microsoft.com/office/drawing/2014/main" id="{4056FD67-8089-4CE6-B84D-079DEF7D6503}"/>
              </a:ext>
            </a:extLst>
          </p:cNvPr>
          <p:cNvSpPr/>
          <p:nvPr/>
        </p:nvSpPr>
        <p:spPr>
          <a:xfrm>
            <a:off x="7068620" y="1461899"/>
            <a:ext cx="4075350" cy="28778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891244" y="717648"/>
            <a:ext cx="9252725" cy="5317391"/>
          </a:xfrm>
          <a:prstGeom prst="rect">
            <a:avLst/>
          </a:prstGeom>
        </p:spPr>
      </p:pic>
    </p:spTree>
    <p:extLst>
      <p:ext uri="{BB962C8B-B14F-4D97-AF65-F5344CB8AC3E}">
        <p14:creationId xmlns:p14="http://schemas.microsoft.com/office/powerpoint/2010/main" val="41974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12432" y="1234440"/>
            <a:ext cx="5470208" cy="5105400"/>
          </a:xfrm>
          <a:prstGeom prst="rect">
            <a:avLst/>
          </a:prstGeom>
        </p:spPr>
      </p:pic>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6217920" y="1234440"/>
            <a:ext cx="5699760" cy="5105400"/>
          </a:xfrm>
          <a:prstGeom prst="rect">
            <a:avLst/>
          </a:prstGeom>
        </p:spPr>
      </p:pic>
      <p:sp>
        <p:nvSpPr>
          <p:cNvPr id="5" name="Title 1"/>
          <p:cNvSpPr txBox="1">
            <a:spLocks/>
          </p:cNvSpPr>
          <p:nvPr/>
        </p:nvSpPr>
        <p:spPr>
          <a:xfrm>
            <a:off x="1035694" y="252757"/>
            <a:ext cx="10364451" cy="1271243"/>
          </a:xfrm>
          <a:prstGeom prst="rect">
            <a:avLst/>
          </a:prstGeom>
        </p:spPr>
        <p:txBody>
          <a:bodyPr>
            <a:normAutofit/>
          </a:bodyPr>
          <a:lstStyle>
            <a:lvl1pPr algn="l" defTabSz="457200" rtl="0" eaLnBrk="1" latinLnBrk="0" hangingPunct="1">
              <a:spcBef>
                <a:spcPct val="0"/>
              </a:spcBef>
              <a:buNone/>
              <a:defRPr sz="3200" kern="1200">
                <a:solidFill>
                  <a:schemeClr val="tx1">
                    <a:lumMod val="75000"/>
                    <a:lumOff val="25000"/>
                  </a:schemeClr>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u="sng" dirty="0" smtClean="0"/>
              <a:t>WORD CLOUDS</a:t>
            </a:r>
            <a:endParaRPr lang="en-US" dirty="0"/>
          </a:p>
        </p:txBody>
      </p:sp>
    </p:spTree>
    <p:extLst>
      <p:ext uri="{BB962C8B-B14F-4D97-AF65-F5344CB8AC3E}">
        <p14:creationId xmlns:p14="http://schemas.microsoft.com/office/powerpoint/2010/main" val="3845091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03DCA0-BA2A-48AA-92E2-D29B31AA7CE3}"/>
              </a:ext>
            </a:extLst>
          </p:cNvPr>
          <p:cNvSpPr>
            <a:spLocks noGrp="1"/>
          </p:cNvSpPr>
          <p:nvPr>
            <p:ph type="ctrTitle"/>
          </p:nvPr>
        </p:nvSpPr>
        <p:spPr>
          <a:xfrm>
            <a:off x="1051560" y="2244830"/>
            <a:ext cx="10180320" cy="1565170"/>
          </a:xfrm>
        </p:spPr>
        <p:txBody>
          <a:bodyPr anchor="ctr">
            <a:normAutofit/>
          </a:bodyPr>
          <a:lstStyle/>
          <a:p>
            <a:pPr algn="ctr"/>
            <a:r>
              <a:rPr lang="en-US" sz="3600" b="1" dirty="0" smtClean="0"/>
              <a:t>   “</a:t>
            </a:r>
            <a:r>
              <a:rPr lang="en-US" sz="3600" dirty="0"/>
              <a:t>Malignant-Comments-Classifier Project</a:t>
            </a:r>
            <a:r>
              <a:rPr lang="en-US" sz="3600" b="1" dirty="0" smtClean="0"/>
              <a:t>”</a:t>
            </a:r>
            <a:endParaRPr lang="en-US" sz="3600" b="1" dirty="0"/>
          </a:p>
        </p:txBody>
      </p:sp>
      <p:sp>
        <p:nvSpPr>
          <p:cNvPr id="3" name="Subtitle 2">
            <a:extLst>
              <a:ext uri="{FF2B5EF4-FFF2-40B4-BE49-F238E27FC236}">
                <a16:creationId xmlns="" xmlns:a16="http://schemas.microsoft.com/office/drawing/2014/main" id="{DF3991A0-10E1-4425-8D75-85109CDBED79}"/>
              </a:ext>
            </a:extLst>
          </p:cNvPr>
          <p:cNvSpPr>
            <a:spLocks noGrp="1"/>
          </p:cNvSpPr>
          <p:nvPr>
            <p:ph type="subTitle" idx="1"/>
          </p:nvPr>
        </p:nvSpPr>
        <p:spPr>
          <a:xfrm>
            <a:off x="6848475" y="4876800"/>
            <a:ext cx="4718685" cy="1127760"/>
          </a:xfrm>
        </p:spPr>
        <p:txBody>
          <a:bodyPr>
            <a:normAutofit/>
          </a:bodyPr>
          <a:lstStyle/>
          <a:p>
            <a:pPr algn="r"/>
            <a:r>
              <a:rPr lang="en-US" sz="3000" dirty="0" smtClean="0">
                <a:effectLst/>
                <a:latin typeface="Calibri" panose="020F0502020204030204" pitchFamily="34" charset="0"/>
                <a:ea typeface="Times New Roman" panose="02020603050405020304" pitchFamily="18" charset="0"/>
              </a:rPr>
              <a:t>                       Submitted by:</a:t>
            </a:r>
            <a:endParaRPr lang="en-IN" sz="3000" dirty="0" smtClean="0">
              <a:effectLst/>
              <a:latin typeface="Times New Roman" panose="02020603050405020304" pitchFamily="18" charset="0"/>
              <a:ea typeface="Times New Roman" panose="02020603050405020304" pitchFamily="18" charset="0"/>
            </a:endParaRPr>
          </a:p>
          <a:p>
            <a:pPr algn="r"/>
            <a:r>
              <a:rPr lang="en-US" sz="3000" b="1" u="sng" dirty="0" smtClean="0">
                <a:effectLst/>
                <a:latin typeface="Calibri" panose="020F0502020204030204" pitchFamily="34" charset="0"/>
                <a:ea typeface="Times New Roman" panose="02020603050405020304" pitchFamily="18" charset="0"/>
              </a:rPr>
              <a:t>RAHUL AHUJA</a:t>
            </a:r>
            <a:endParaRPr lang="en-IN" sz="3000" u="sng" dirty="0" smtClean="0">
              <a:effectLst/>
              <a:latin typeface="Times New Roman" panose="02020603050405020304" pitchFamily="18" charset="0"/>
              <a:ea typeface="Times New Roman" panose="02020603050405020304" pitchFamily="18" charset="0"/>
            </a:endParaRPr>
          </a:p>
          <a:p>
            <a:endParaRPr lang="en-IN" dirty="0"/>
          </a:p>
        </p:txBody>
      </p:sp>
      <p:pic>
        <p:nvPicPr>
          <p:cNvPr id="2050" name="Picture 2" descr="Data Science Internship in Noida at Flip Robo Technologies | Internshala">
            <a:extLst>
              <a:ext uri="{FF2B5EF4-FFF2-40B4-BE49-F238E27FC236}">
                <a16:creationId xmlns="" xmlns:a16="http://schemas.microsoft.com/office/drawing/2014/main" id="{225851B4-90AB-48AE-AE62-E3CDF43B5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692" y="1333500"/>
            <a:ext cx="1524783" cy="45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598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339214" y="983932"/>
            <a:ext cx="9664065" cy="5264468"/>
          </a:xfrm>
          <a:prstGeom prst="rect">
            <a:avLst/>
          </a:prstGeom>
        </p:spPr>
      </p:pic>
    </p:spTree>
    <p:extLst>
      <p:ext uri="{BB962C8B-B14F-4D97-AF65-F5344CB8AC3E}">
        <p14:creationId xmlns:p14="http://schemas.microsoft.com/office/powerpoint/2010/main" val="14719983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404C12-7D2C-41E9-92DC-73AAABBA0787}"/>
              </a:ext>
            </a:extLst>
          </p:cNvPr>
          <p:cNvSpPr>
            <a:spLocks noGrp="1"/>
          </p:cNvSpPr>
          <p:nvPr>
            <p:ph type="title"/>
          </p:nvPr>
        </p:nvSpPr>
        <p:spPr>
          <a:xfrm>
            <a:off x="1273492" y="176558"/>
            <a:ext cx="9760450" cy="1117816"/>
          </a:xfrm>
        </p:spPr>
        <p:txBody>
          <a:bodyPr>
            <a:normAutofit/>
          </a:bodyPr>
          <a:lstStyle/>
          <a:p>
            <a:r>
              <a:rPr lang="en-US" u="sng" dirty="0">
                <a:effectLst/>
                <a:latin typeface="Calibri" panose="020F0502020204030204" pitchFamily="34" charset="0"/>
                <a:ea typeface="Times New Roman" panose="02020603050405020304" pitchFamily="18" charset="0"/>
              </a:rPr>
              <a:t>Conclusions of the Study</a:t>
            </a:r>
            <a:endParaRPr lang="en-IN" sz="6000" dirty="0"/>
          </a:p>
        </p:txBody>
      </p:sp>
      <p:sp>
        <p:nvSpPr>
          <p:cNvPr id="3" name="Content Placeholder 2">
            <a:extLst>
              <a:ext uri="{FF2B5EF4-FFF2-40B4-BE49-F238E27FC236}">
                <a16:creationId xmlns="" xmlns:a16="http://schemas.microsoft.com/office/drawing/2014/main" id="{6916EDFF-4D6E-46C4-AA6E-8A4BF285A16A}"/>
              </a:ext>
            </a:extLst>
          </p:cNvPr>
          <p:cNvSpPr>
            <a:spLocks noGrp="1"/>
          </p:cNvSpPr>
          <p:nvPr>
            <p:ph idx="1"/>
          </p:nvPr>
        </p:nvSpPr>
        <p:spPr>
          <a:xfrm>
            <a:off x="1008438" y="1118439"/>
            <a:ext cx="10363826" cy="2432481"/>
          </a:xfrm>
        </p:spPr>
        <p:txBody>
          <a:bodyPr>
            <a:normAutofit fontScale="77500" lnSpcReduction="20000"/>
          </a:bodyPr>
          <a:lstStyle/>
          <a:p>
            <a:pPr marL="0" indent="0">
              <a:buNone/>
            </a:pPr>
            <a:r>
              <a:rPr lang="en-US" dirty="0" smtClean="0"/>
              <a:t>After </a:t>
            </a:r>
            <a:r>
              <a:rPr lang="en-US" dirty="0"/>
              <a:t>refining the data we have tested different classification models like Logistics </a:t>
            </a:r>
            <a:br>
              <a:rPr lang="en-US" dirty="0"/>
            </a:br>
            <a:r>
              <a:rPr lang="en-US" dirty="0" smtClean="0"/>
              <a:t>Regression</a:t>
            </a:r>
            <a:r>
              <a:rPr lang="en-US" dirty="0"/>
              <a:t>, Decision Tree Classifier, K Neighbors Classifier, Random Forest   </a:t>
            </a:r>
            <a:br>
              <a:rPr lang="en-US" dirty="0"/>
            </a:br>
            <a:r>
              <a:rPr lang="en-US" dirty="0" smtClean="0"/>
              <a:t>Classifier</a:t>
            </a:r>
            <a:r>
              <a:rPr lang="en-US" dirty="0"/>
              <a:t>,  Ada Boost Classifier and the. After checking all this </a:t>
            </a:r>
            <a:r>
              <a:rPr lang="en-US" dirty="0" smtClean="0"/>
              <a:t>we </a:t>
            </a:r>
            <a:r>
              <a:rPr lang="en-US" dirty="0"/>
              <a:t>have found that the Random Forest Classifier has provided the best result. </a:t>
            </a:r>
            <a:br>
              <a:rPr lang="en-US" dirty="0"/>
            </a:br>
            <a:r>
              <a:rPr lang="en-US" b="1" dirty="0"/>
              <a:t/>
            </a:r>
            <a:br>
              <a:rPr lang="en-US" b="1" dirty="0"/>
            </a:br>
            <a:r>
              <a:rPr lang="en-US" b="1" dirty="0" smtClean="0"/>
              <a:t>The </a:t>
            </a:r>
            <a:r>
              <a:rPr lang="en-US" b="1" dirty="0"/>
              <a:t>score of the same is mention below.</a:t>
            </a:r>
            <a:endParaRPr lang="en-IN" b="1" dirty="0"/>
          </a:p>
        </p:txBody>
      </p:sp>
      <p:pic>
        <p:nvPicPr>
          <p:cNvPr id="5" name="Picture 4"/>
          <p:cNvPicPr/>
          <p:nvPr/>
        </p:nvPicPr>
        <p:blipFill rotWithShape="1">
          <a:blip r:embed="rId2"/>
          <a:srcRect l="16693" t="34899" r="37840" b="12229"/>
          <a:stretch/>
        </p:blipFill>
        <p:spPr>
          <a:xfrm>
            <a:off x="1118234" y="3352801"/>
            <a:ext cx="9732646" cy="3337560"/>
          </a:xfrm>
          <a:prstGeom prst="rect">
            <a:avLst/>
          </a:prstGeom>
        </p:spPr>
      </p:pic>
    </p:spTree>
    <p:extLst>
      <p:ext uri="{BB962C8B-B14F-4D97-AF65-F5344CB8AC3E}">
        <p14:creationId xmlns:p14="http://schemas.microsoft.com/office/powerpoint/2010/main" val="4030271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95" y="314537"/>
            <a:ext cx="10364451" cy="1596177"/>
          </a:xfrm>
        </p:spPr>
        <p:txBody>
          <a:bodyPr>
            <a:normAutofit/>
          </a:bodyPr>
          <a:lstStyle/>
          <a:p>
            <a:r>
              <a:rPr lang="en-US" u="sng" dirty="0"/>
              <a:t>AUC-ROC CURVE</a:t>
            </a:r>
            <a:endParaRPr lang="en-US" sz="3200" dirty="0"/>
          </a:p>
        </p:txBody>
      </p:sp>
      <p:pic>
        <p:nvPicPr>
          <p:cNvPr id="5" name="Picture 4"/>
          <p:cNvPicPr/>
          <p:nvPr/>
        </p:nvPicPr>
        <p:blipFill rotWithShape="1">
          <a:blip r:embed="rId2"/>
          <a:srcRect l="16767" t="35422" r="53435" b="8321"/>
          <a:stretch/>
        </p:blipFill>
        <p:spPr>
          <a:xfrm>
            <a:off x="918210" y="1653540"/>
            <a:ext cx="9582150" cy="4777740"/>
          </a:xfrm>
          <a:prstGeom prst="rect">
            <a:avLst/>
          </a:prstGeom>
        </p:spPr>
      </p:pic>
    </p:spTree>
    <p:extLst>
      <p:ext uri="{BB962C8B-B14F-4D97-AF65-F5344CB8AC3E}">
        <p14:creationId xmlns:p14="http://schemas.microsoft.com/office/powerpoint/2010/main" val="3558558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 You Sign Images, Stock Photos &amp;amp; Vectors | Shutterstock">
            <a:extLst>
              <a:ext uri="{FF2B5EF4-FFF2-40B4-BE49-F238E27FC236}">
                <a16:creationId xmlns="" xmlns:a16="http://schemas.microsoft.com/office/drawing/2014/main" id="{BD0C7640-246B-4655-BBB1-0E41CA39C9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684"/>
          <a:stretch/>
        </p:blipFill>
        <p:spPr bwMode="auto">
          <a:xfrm>
            <a:off x="1407559" y="1160979"/>
            <a:ext cx="9123451" cy="499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496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A901D3-BA3B-4A86-856B-9B3CA17D6A6B}"/>
              </a:ext>
            </a:extLst>
          </p:cNvPr>
          <p:cNvSpPr>
            <a:spLocks noGrp="1"/>
          </p:cNvSpPr>
          <p:nvPr>
            <p:ph type="title"/>
          </p:nvPr>
        </p:nvSpPr>
        <p:spPr>
          <a:xfrm>
            <a:off x="3480816" y="130837"/>
            <a:ext cx="6281928" cy="1283435"/>
          </a:xfrm>
        </p:spPr>
        <p:txBody>
          <a:bodyPr/>
          <a:lstStyle/>
          <a:p>
            <a:pPr lvl="0"/>
            <a:r>
              <a:rPr lang="en-US" sz="4000" b="1" u="sng" dirty="0">
                <a:ea typeface="Times New Roman" panose="02020603050405020304" pitchFamily="18" charset="0"/>
              </a:rPr>
              <a:t>Business Problem</a:t>
            </a:r>
            <a:r>
              <a:rPr lang="en-US" dirty="0">
                <a:ea typeface="Times New Roman" panose="02020603050405020304" pitchFamily="18" charset="0"/>
              </a:rPr>
              <a:t> </a:t>
            </a:r>
            <a:endParaRPr lang="en-IN" dirty="0"/>
          </a:p>
        </p:txBody>
      </p:sp>
      <p:sp>
        <p:nvSpPr>
          <p:cNvPr id="3" name="Content Placeholder 2">
            <a:extLst>
              <a:ext uri="{FF2B5EF4-FFF2-40B4-BE49-F238E27FC236}">
                <a16:creationId xmlns="" xmlns:a16="http://schemas.microsoft.com/office/drawing/2014/main" id="{FCBF3E67-FC9D-4B58-A0CC-F3E42F15E805}"/>
              </a:ext>
            </a:extLst>
          </p:cNvPr>
          <p:cNvSpPr>
            <a:spLocks noGrp="1"/>
          </p:cNvSpPr>
          <p:nvPr>
            <p:ph idx="1"/>
          </p:nvPr>
        </p:nvSpPr>
        <p:spPr>
          <a:xfrm>
            <a:off x="929014" y="941832"/>
            <a:ext cx="10363826" cy="5398008"/>
          </a:xfrm>
        </p:spPr>
        <p:txBody>
          <a:bodyPr>
            <a:normAutofit/>
          </a:bodyPr>
          <a:lstStyle/>
          <a:p>
            <a:pPr marL="0" lvl="0" indent="0" algn="just">
              <a:lnSpc>
                <a:spcPct val="170000"/>
              </a:lnSpc>
              <a:buNone/>
            </a:pPr>
            <a:endParaRPr lang="en-US" strike="noStrike" dirty="0">
              <a:effectLst/>
              <a:latin typeface="Calibri" panose="020F0502020204030204" pitchFamily="34" charset="0"/>
              <a:ea typeface="Times New Roman" panose="02020603050405020304" pitchFamily="18" charset="0"/>
            </a:endParaRPr>
          </a:p>
          <a:p>
            <a:pPr algn="just"/>
            <a:r>
              <a:rPr lang="en-US" sz="2000" dirty="0"/>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a:t>
            </a:r>
          </a:p>
          <a:p>
            <a:pPr algn="just"/>
            <a:r>
              <a:rPr lang="en-US" sz="2000" dirty="0" smtClean="0"/>
              <a:t>Online </a:t>
            </a:r>
            <a:r>
              <a:rPr lang="en-US" sz="2000" dirty="0"/>
              <a:t>hate, described as abusive language, aggression, cyber bullying, hatefulness and many others has been identified as a major threat on online social media platforms. Social media platforms are the most prominent grounds for such malignant behavior.   </a:t>
            </a:r>
          </a:p>
          <a:p>
            <a:pPr algn="just"/>
            <a:r>
              <a:rPr lang="en-US" sz="2000" dirty="0" smtClean="0"/>
              <a:t>There </a:t>
            </a:r>
            <a:r>
              <a:rPr lang="en-US" sz="2000" dirty="0"/>
              <a:t>has been a remarkable increase in the cases of cyber 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a:t>
            </a:r>
          </a:p>
          <a:p>
            <a:pPr algn="just">
              <a:buFont typeface="Wingdings" pitchFamily="2" charset="2"/>
              <a:buChar char="Ø"/>
            </a:pPr>
            <a:endParaRPr lang="en-US" b="1" dirty="0"/>
          </a:p>
          <a:p>
            <a:endParaRPr lang="en-IN" dirty="0"/>
          </a:p>
        </p:txBody>
      </p:sp>
    </p:spTree>
    <p:extLst>
      <p:ext uri="{BB962C8B-B14F-4D97-AF65-F5344CB8AC3E}">
        <p14:creationId xmlns:p14="http://schemas.microsoft.com/office/powerpoint/2010/main" val="3614345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 xmlns:a16="http://schemas.microsoft.com/office/drawing/2014/main" id="{FCBF3E67-FC9D-4B58-A0CC-F3E42F15E805}"/>
              </a:ext>
            </a:extLst>
          </p:cNvPr>
          <p:cNvSpPr txBox="1">
            <a:spLocks/>
          </p:cNvSpPr>
          <p:nvPr/>
        </p:nvSpPr>
        <p:spPr>
          <a:xfrm>
            <a:off x="852814" y="454152"/>
            <a:ext cx="10363826" cy="4163568"/>
          </a:xfrm>
          <a:prstGeom prst="rect">
            <a:avLst/>
          </a:prstGeom>
        </p:spPr>
        <p:txBody>
          <a:bodyPr>
            <a:normAutofit/>
          </a:bodyPr>
          <a:lstStyle>
            <a:lvl1pPr marL="342900" indent="-342900" algn="l" defTabSz="457200" rtl="0" eaLnBrk="1" latinLnBrk="0" hangingPunct="1">
              <a:spcBef>
                <a:spcPct val="20000"/>
              </a:spcBef>
              <a:spcAft>
                <a:spcPts val="600"/>
              </a:spcAft>
              <a:buClr>
                <a:schemeClr val="tx1">
                  <a:lumMod val="75000"/>
                  <a:lumOff val="25000"/>
                </a:schemeClr>
              </a:buClr>
              <a:buFont typeface="Wingdings 2"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tx1">
                  <a:lumMod val="75000"/>
                  <a:lumOff val="25000"/>
                </a:schemeClr>
              </a:buClr>
              <a:buFont typeface="Wingdings 2"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tx1">
                  <a:lumMod val="75000"/>
                  <a:lumOff val="25000"/>
                </a:schemeClr>
              </a:buClr>
              <a:buFont typeface="Wingdings 2"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lnSpc>
                <a:spcPct val="170000"/>
              </a:lnSpc>
              <a:buFont typeface="Wingdings 2" charset="2"/>
              <a:buNone/>
            </a:pPr>
            <a:endParaRPr lang="en-US" dirty="0" smtClean="0">
              <a:latin typeface="Calibri" panose="020F0502020204030204" pitchFamily="34" charset="0"/>
              <a:ea typeface="Times New Roman" panose="02020603050405020304" pitchFamily="18" charset="0"/>
            </a:endParaRPr>
          </a:p>
          <a:p>
            <a:r>
              <a:rPr lang="en-US" sz="2000" dirty="0"/>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abuses to third parties such as celebrities will be tagged as inoffensive, but “u are an idiot” is clearly offensive.</a:t>
            </a:r>
          </a:p>
          <a:p>
            <a:r>
              <a:rPr lang="en-US" sz="2000" dirty="0" smtClean="0"/>
              <a:t>Our </a:t>
            </a:r>
            <a:r>
              <a:rPr lang="en-US" sz="2000" dirty="0"/>
              <a:t>goal is to build a prototype of online hate and abuse comment classifier which can used to classify hate and offensive comments so that it can be controlled and restricted from spreading hatred and cyber bullying</a:t>
            </a:r>
            <a:r>
              <a:rPr lang="en-US" dirty="0"/>
              <a:t>.</a:t>
            </a:r>
          </a:p>
          <a:p>
            <a:endParaRPr lang="en-IN" dirty="0"/>
          </a:p>
        </p:txBody>
      </p:sp>
    </p:spTree>
    <p:extLst>
      <p:ext uri="{BB962C8B-B14F-4D97-AF65-F5344CB8AC3E}">
        <p14:creationId xmlns:p14="http://schemas.microsoft.com/office/powerpoint/2010/main" val="3488483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4FFB2D4C-C54E-455A-82C4-D4E617ADCF78}"/>
              </a:ext>
            </a:extLst>
          </p:cNvPr>
          <p:cNvSpPr>
            <a:spLocks noGrp="1"/>
          </p:cNvSpPr>
          <p:nvPr>
            <p:ph type="title"/>
          </p:nvPr>
        </p:nvSpPr>
        <p:spPr>
          <a:xfrm>
            <a:off x="1020454" y="121920"/>
            <a:ext cx="10272386" cy="993913"/>
          </a:xfrm>
        </p:spPr>
        <p:txBody>
          <a:bodyPr>
            <a:normAutofit/>
          </a:bodyPr>
          <a:lstStyle/>
          <a:p>
            <a:r>
              <a:rPr lang="en-US" b="1" dirty="0"/>
              <a:t>Motivation for the Problem Undertaken</a:t>
            </a:r>
            <a:endParaRPr lang="en-IN" b="1" dirty="0"/>
          </a:p>
        </p:txBody>
      </p:sp>
      <p:sp>
        <p:nvSpPr>
          <p:cNvPr id="3" name="Text Placeholder 2">
            <a:extLst>
              <a:ext uri="{FF2B5EF4-FFF2-40B4-BE49-F238E27FC236}">
                <a16:creationId xmlns="" xmlns:a16="http://schemas.microsoft.com/office/drawing/2014/main" id="{B2CBECD4-D06A-40C6-8276-A5B6F3F0DBE8}"/>
              </a:ext>
            </a:extLst>
          </p:cNvPr>
          <p:cNvSpPr>
            <a:spLocks noGrp="1"/>
          </p:cNvSpPr>
          <p:nvPr>
            <p:ph type="body" sz="half" idx="2"/>
          </p:nvPr>
        </p:nvSpPr>
        <p:spPr>
          <a:xfrm>
            <a:off x="914400" y="1325880"/>
            <a:ext cx="10363200" cy="5364480"/>
          </a:xfrm>
        </p:spPr>
        <p:txBody>
          <a:bodyPr>
            <a:normAutofit/>
          </a:bodyPr>
          <a:lstStyle/>
          <a:p>
            <a:pPr algn="l"/>
            <a:endParaRPr lang="en-US" sz="2000" dirty="0" smtClean="0"/>
          </a:p>
          <a:p>
            <a:pPr algn="just"/>
            <a:r>
              <a:rPr lang="en-US" sz="2000" dirty="0" smtClean="0"/>
              <a:t>Our </a:t>
            </a:r>
            <a:r>
              <a:rPr lang="en-US" sz="2000" dirty="0"/>
              <a:t>motivation behind accepting this challenge is to build a prototype of online hate and abuse comment classifier which can used to classify hate and offensive comments so that it can be controlled and restricted from spreading hatred and </a:t>
            </a:r>
            <a:r>
              <a:rPr lang="en-US" sz="2000" dirty="0" smtClean="0"/>
              <a:t>cyber bullying</a:t>
            </a:r>
            <a:r>
              <a:rPr lang="en-US" sz="2000" dirty="0"/>
              <a:t>. To achieve this we need to do the following</a:t>
            </a:r>
            <a:r>
              <a:rPr lang="en-US" sz="2000" dirty="0" smtClean="0"/>
              <a:t>.</a:t>
            </a:r>
          </a:p>
          <a:p>
            <a:pPr algn="l"/>
            <a:endParaRPr lang="en-US" sz="2000" dirty="0"/>
          </a:p>
          <a:p>
            <a:pPr marL="742950" lvl="1" indent="-285750" algn="just">
              <a:buFont typeface="Wingdings" pitchFamily="2" charset="2"/>
              <a:buChar char="q"/>
            </a:pPr>
            <a:r>
              <a:rPr lang="en-US" sz="2000" dirty="0" smtClean="0"/>
              <a:t>Explore </a:t>
            </a:r>
            <a:r>
              <a:rPr lang="en-US" sz="2000" dirty="0"/>
              <a:t>the dataset to get a better picture of how the labels are distributed, how they correlate with each other, and what defines malignant or clean </a:t>
            </a:r>
            <a:r>
              <a:rPr lang="en-US" sz="2000" dirty="0" smtClean="0"/>
              <a:t>comments.</a:t>
            </a:r>
          </a:p>
          <a:p>
            <a:pPr marL="742950" lvl="1" indent="-285750" algn="just">
              <a:buFont typeface="Wingdings" pitchFamily="2" charset="2"/>
              <a:buChar char="q"/>
            </a:pPr>
            <a:r>
              <a:rPr lang="en-US" sz="2000" dirty="0" smtClean="0"/>
              <a:t>Create </a:t>
            </a:r>
            <a:r>
              <a:rPr lang="en-US" sz="2000" dirty="0"/>
              <a:t>a baseline score with a simple logistic regression classifier</a:t>
            </a:r>
            <a:r>
              <a:rPr lang="en-US" sz="2000" dirty="0" smtClean="0"/>
              <a:t>.</a:t>
            </a:r>
          </a:p>
          <a:p>
            <a:pPr marL="742950" lvl="1" indent="-285750" algn="just">
              <a:buFont typeface="Wingdings" pitchFamily="2" charset="2"/>
              <a:buChar char="q"/>
            </a:pPr>
            <a:r>
              <a:rPr lang="en-US" sz="2000" dirty="0"/>
              <a:t>Explore the effectiveness of multiple machine learning approaches and select the best for this problem. </a:t>
            </a:r>
          </a:p>
          <a:p>
            <a:pPr marL="742950" lvl="1" indent="-285750" algn="just">
              <a:buFont typeface="Wingdings" pitchFamily="2" charset="2"/>
              <a:buChar char="q"/>
            </a:pPr>
            <a:r>
              <a:rPr lang="en-US" sz="2000" dirty="0"/>
              <a:t>Select the best </a:t>
            </a:r>
            <a:r>
              <a:rPr lang="en-US" sz="2000" dirty="0" smtClean="0"/>
              <a:t>model.</a:t>
            </a:r>
          </a:p>
          <a:p>
            <a:pPr marL="742950" lvl="1" indent="-285750" algn="just">
              <a:buFont typeface="Wingdings" pitchFamily="2" charset="2"/>
              <a:buChar char="q"/>
            </a:pPr>
            <a:r>
              <a:rPr lang="en-US" sz="2000" dirty="0"/>
              <a:t>Build a final model with the best performing algorithm and parameters and test it on a holdout subset of the data.</a:t>
            </a:r>
          </a:p>
          <a:p>
            <a:pPr marL="742950" lvl="1" indent="-285750">
              <a:buFont typeface="Wingdings" pitchFamily="2" charset="2"/>
              <a:buChar char="q"/>
            </a:pPr>
            <a:endParaRPr lang="en-US" sz="2000" dirty="0" smtClean="0"/>
          </a:p>
          <a:p>
            <a:pPr marL="742950" lvl="1" indent="-285750">
              <a:buFont typeface="Wingdings" pitchFamily="2" charset="2"/>
              <a:buChar char="q"/>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1745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7A52490-3C52-4B4E-B969-4C325BE271DF}"/>
              </a:ext>
            </a:extLst>
          </p:cNvPr>
          <p:cNvSpPr>
            <a:spLocks noGrp="1"/>
          </p:cNvSpPr>
          <p:nvPr>
            <p:ph idx="1"/>
          </p:nvPr>
        </p:nvSpPr>
        <p:spPr>
          <a:xfrm>
            <a:off x="449852" y="1202756"/>
            <a:ext cx="10363826" cy="6432484"/>
          </a:xfrm>
        </p:spPr>
        <p:txBody>
          <a:bodyPr>
            <a:normAutofit/>
          </a:bodyPr>
          <a:lstStyle/>
          <a:p>
            <a:pPr marL="514350" indent="-285750" algn="just">
              <a:buFont typeface="Wingdings" pitchFamily="2" charset="2"/>
              <a:buChar char="Ø"/>
            </a:pPr>
            <a:r>
              <a:rPr lang="en-US" sz="2000" dirty="0" smtClean="0"/>
              <a:t>Platforms </a:t>
            </a:r>
            <a:r>
              <a:rPr lang="en-US" sz="2000" dirty="0"/>
              <a:t>that aggregate user content are the foundation of knowledge sharing on the Internet blogs, forums, discussion boards, and, of course, social media. </a:t>
            </a:r>
          </a:p>
          <a:p>
            <a:pPr marL="514350" indent="-285750" algn="just">
              <a:buFont typeface="Wingdings" pitchFamily="2" charset="2"/>
              <a:buChar char="Ø"/>
            </a:pPr>
            <a:r>
              <a:rPr lang="en-US" sz="2000" dirty="0"/>
              <a:t>But the catch is that not all people on the Internet are interested in participating nicely, and some see it as an avenue to vent their rage, insecurity, and prejudices.</a:t>
            </a:r>
          </a:p>
          <a:p>
            <a:pPr marL="514350" indent="-285750" algn="just">
              <a:buFont typeface="Wingdings" pitchFamily="2" charset="2"/>
              <a:buChar char="Ø"/>
            </a:pPr>
            <a:r>
              <a:rPr lang="en-US" sz="2000" dirty="0"/>
              <a:t>Social media runs on user generated content, and is dependent on user discussion to curate and approve content. The problem with this is that people will frequently write things they shouldn’t, and to maintain a positive community this toxic content and the users posting it need to be removed quickly. But they don’t have the resources to hire full-time moderators to review every comment.</a:t>
            </a:r>
          </a:p>
          <a:p>
            <a:pPr marL="514350" indent="-285750" algn="just">
              <a:buFont typeface="Wingdings" pitchFamily="2" charset="2"/>
              <a:buChar char="Ø"/>
            </a:pPr>
            <a:r>
              <a:rPr lang="en-US" sz="2000" dirty="0"/>
              <a:t>This problem is to develop a large open dataset of labeled social media Talk Page comments, which will be the dataset used for the project. The dataset is available through The dataset has six labels that represent subcategories of abusive language, but the project is going to focus on a seventh label that represents the general abusive language of the comments. Unfortunately for the problem, but fortunately for the social media, abusive comments are rare. Just over 10% of this dataset is labeled as abusive, but some of the subcategories are extremely rare making up less than 1</a:t>
            </a:r>
            <a:r>
              <a:rPr lang="en-US" sz="2000" dirty="0" smtClean="0"/>
              <a:t>% of </a:t>
            </a:r>
            <a:r>
              <a:rPr lang="en-US" sz="2000" dirty="0"/>
              <a:t>the data.</a:t>
            </a:r>
            <a:endParaRPr lang="en-US" sz="2000" dirty="0"/>
          </a:p>
        </p:txBody>
      </p:sp>
      <p:sp>
        <p:nvSpPr>
          <p:cNvPr id="6" name="Title 1">
            <a:extLst>
              <a:ext uri="{FF2B5EF4-FFF2-40B4-BE49-F238E27FC236}">
                <a16:creationId xmlns="" xmlns:a16="http://schemas.microsoft.com/office/drawing/2014/main" id="{4D0094A3-B1D9-46B4-9F75-140AA5A20D20}"/>
              </a:ext>
            </a:extLst>
          </p:cNvPr>
          <p:cNvSpPr>
            <a:spLocks noGrp="1"/>
          </p:cNvSpPr>
          <p:nvPr>
            <p:ph type="title"/>
          </p:nvPr>
        </p:nvSpPr>
        <p:spPr>
          <a:xfrm>
            <a:off x="888724" y="0"/>
            <a:ext cx="9500151" cy="924475"/>
          </a:xfrm>
        </p:spPr>
        <p:txBody>
          <a:bodyPr>
            <a:normAutofit fontScale="90000"/>
          </a:bodyPr>
          <a:lstStyle/>
          <a:p>
            <a:pPr marL="0" lvl="0" indent="0">
              <a:lnSpc>
                <a:spcPct val="220000"/>
              </a:lnSpc>
              <a:spcAft>
                <a:spcPts val="1200"/>
              </a:spcAft>
            </a:pPr>
            <a:r>
              <a:rPr lang="en-US" sz="3600" b="1" u="sng" dirty="0">
                <a:latin typeface="Calibri" panose="020F0502020204030204" pitchFamily="34" charset="0"/>
                <a:ea typeface="Times New Roman" panose="02020603050405020304" pitchFamily="18" charset="0"/>
                <a:cs typeface="Calibri" panose="020F0502020204030204" pitchFamily="34" charset="0"/>
              </a:rPr>
              <a:t>Mathematical/ Analytical Modeling of the Problem</a:t>
            </a:r>
            <a:endParaRPr lang="en-IN" sz="3600" b="1" u="sng"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7735116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0094A3-B1D9-46B4-9F75-140AA5A20D20}"/>
              </a:ext>
            </a:extLst>
          </p:cNvPr>
          <p:cNvSpPr>
            <a:spLocks noGrp="1"/>
          </p:cNvSpPr>
          <p:nvPr>
            <p:ph type="title"/>
          </p:nvPr>
        </p:nvSpPr>
        <p:spPr>
          <a:xfrm>
            <a:off x="888724" y="172805"/>
            <a:ext cx="9500151" cy="924475"/>
          </a:xfrm>
        </p:spPr>
        <p:txBody>
          <a:bodyPr/>
          <a:lstStyle/>
          <a:p>
            <a:pPr algn="ctr"/>
            <a:r>
              <a:rPr lang="en-US" sz="3600" b="1" u="sng" dirty="0" smtClean="0">
                <a:effectLst/>
                <a:latin typeface="Calibri" panose="020F0502020204030204" pitchFamily="34" charset="0"/>
                <a:ea typeface="Times New Roman" panose="02020603050405020304" pitchFamily="18" charset="0"/>
              </a:rPr>
              <a:t>Data </a:t>
            </a:r>
            <a:r>
              <a:rPr lang="en-US" sz="3600" b="1" u="sng" dirty="0">
                <a:effectLst/>
                <a:latin typeface="Calibri" panose="020F0502020204030204" pitchFamily="34" charset="0"/>
                <a:ea typeface="Times New Roman" panose="02020603050405020304" pitchFamily="18" charset="0"/>
              </a:rPr>
              <a:t>Sources and their formats</a:t>
            </a:r>
            <a:endParaRPr lang="en-IN" b="1" dirty="0"/>
          </a:p>
        </p:txBody>
      </p:sp>
      <p:sp>
        <p:nvSpPr>
          <p:cNvPr id="4" name="Text Placeholder 2">
            <a:extLst>
              <a:ext uri="{FF2B5EF4-FFF2-40B4-BE49-F238E27FC236}">
                <a16:creationId xmlns="" xmlns:a16="http://schemas.microsoft.com/office/drawing/2014/main" id="{B2CBECD4-D06A-40C6-8276-A5B6F3F0DBE8}"/>
              </a:ext>
            </a:extLst>
          </p:cNvPr>
          <p:cNvSpPr txBox="1">
            <a:spLocks/>
          </p:cNvSpPr>
          <p:nvPr/>
        </p:nvSpPr>
        <p:spPr>
          <a:xfrm>
            <a:off x="457200" y="1325880"/>
            <a:ext cx="10363200" cy="5364480"/>
          </a:xfrm>
          <a:prstGeom prst="rect">
            <a:avLst/>
          </a:prstGeom>
        </p:spPr>
        <p:txBody>
          <a:bodyPr>
            <a:normAutofit/>
          </a:bodyPr>
          <a:lstStyle>
            <a:lvl1pPr marL="342900" indent="-342900" algn="l" defTabSz="457200" rtl="0" eaLnBrk="1" latinLnBrk="0" hangingPunct="1">
              <a:spcBef>
                <a:spcPct val="20000"/>
              </a:spcBef>
              <a:spcAft>
                <a:spcPts val="600"/>
              </a:spcAft>
              <a:buClr>
                <a:schemeClr val="tx1">
                  <a:lumMod val="75000"/>
                  <a:lumOff val="25000"/>
                </a:schemeClr>
              </a:buClr>
              <a:buFont typeface="Wingdings 2"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tx1">
                  <a:lumMod val="75000"/>
                  <a:lumOff val="25000"/>
                </a:schemeClr>
              </a:buClr>
              <a:buFont typeface="Wingdings 2"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tx1">
                  <a:lumMod val="75000"/>
                  <a:lumOff val="25000"/>
                </a:schemeClr>
              </a:buClr>
              <a:buFont typeface="Wingdings 2"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tx1">
                  <a:lumMod val="75000"/>
                  <a:lumOff val="25000"/>
                </a:schemeClr>
              </a:buClr>
              <a:buFont typeface="Wingdings 2"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buNone/>
            </a:pPr>
            <a:r>
              <a:rPr lang="en-US" sz="2000" dirty="0"/>
              <a:t>The data set contains the training set, which has approximately 1,59,000 samples and the test set which contains nearly 1,53,000 samples. All the data samples contain 8 fields which includes ‘Id’, ‘Comments’, ‘Malignant’, ‘Highly malignant’, ‘Rude’, ‘Threat’, ‘Abuse’ and ‘Loathe’ The label can be either 0 or 1, where 0 denotes a NO while 1 denotes a YES. There are various comments which have multiple labels. The first attribute is a unique ID associated with each comment.   </a:t>
            </a:r>
            <a:endParaRPr lang="en-US" sz="2000" dirty="0" smtClean="0"/>
          </a:p>
          <a:p>
            <a:pPr marL="457200" lvl="1" indent="0">
              <a:buNone/>
            </a:pPr>
            <a:endParaRPr lang="en-US" sz="2000" dirty="0"/>
          </a:p>
          <a:p>
            <a:pPr marL="457200" lvl="1" indent="0">
              <a:buNone/>
            </a:pPr>
            <a:r>
              <a:rPr lang="en-US" sz="2000" dirty="0"/>
              <a:t>The data set includes:</a:t>
            </a:r>
          </a:p>
          <a:p>
            <a:pPr marL="457200" lvl="1" indent="0">
              <a:buNone/>
            </a:pPr>
            <a:r>
              <a:rPr lang="en-US" sz="2000" b="1" dirty="0" smtClean="0"/>
              <a:t>Malignant: </a:t>
            </a:r>
            <a:r>
              <a:rPr lang="en-US" sz="2000" dirty="0" smtClean="0"/>
              <a:t>It is the Label column, which includes values 0 and 1, denoting    if the comment is malignant or not. </a:t>
            </a:r>
          </a:p>
          <a:p>
            <a:pPr marL="457200" lvl="1" indent="0">
              <a:buNone/>
            </a:pPr>
            <a:r>
              <a:rPr lang="en-US" sz="2000" b="1" dirty="0" smtClean="0"/>
              <a:t>Highly </a:t>
            </a:r>
            <a:r>
              <a:rPr lang="en-US" sz="2000" b="1" dirty="0"/>
              <a:t>Malignant: </a:t>
            </a:r>
            <a:r>
              <a:rPr lang="en-US" sz="2000" dirty="0"/>
              <a:t>It denotes comments that are highly malignant and hurtful. </a:t>
            </a:r>
          </a:p>
          <a:p>
            <a:pPr marL="457200" lvl="1" indent="0">
              <a:buNone/>
            </a:pPr>
            <a:r>
              <a:rPr lang="en-US" sz="2000" b="1" dirty="0" smtClean="0"/>
              <a:t>Rude: </a:t>
            </a:r>
            <a:r>
              <a:rPr lang="en-US" sz="2000" dirty="0" smtClean="0"/>
              <a:t>It denotes comments that are very rude and offensive.</a:t>
            </a:r>
          </a:p>
          <a:p>
            <a:pPr marL="457200" lvl="1" indent="0">
              <a:buNone/>
            </a:pPr>
            <a:endParaRPr lang="en-US" sz="2000" dirty="0" smtClean="0"/>
          </a:p>
          <a:p>
            <a:pPr marL="457200" lvl="1" indent="0">
              <a:buNone/>
            </a:pPr>
            <a:endParaRPr lang="en-US" sz="2000" dirty="0" smtClean="0"/>
          </a:p>
          <a:p>
            <a:pPr lvl="1">
              <a:buFont typeface="Wingdings" pitchFamily="2" charset="2"/>
              <a:buChar char="q"/>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1813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55120"/>
            <a:ext cx="10469880" cy="4401205"/>
          </a:xfrm>
          <a:prstGeom prst="rect">
            <a:avLst/>
          </a:prstGeom>
        </p:spPr>
        <p:txBody>
          <a:bodyPr wrap="square">
            <a:spAutoFit/>
          </a:bodyPr>
          <a:lstStyle/>
          <a:p>
            <a:pPr lvl="2"/>
            <a:r>
              <a:rPr lang="en-US" sz="2000" b="1" dirty="0"/>
              <a:t>Threat: </a:t>
            </a:r>
            <a:r>
              <a:rPr lang="en-US" sz="2000" dirty="0"/>
              <a:t>It contains indication of the comments that are giving any threat to someone. 	</a:t>
            </a:r>
          </a:p>
          <a:p>
            <a:r>
              <a:rPr lang="en-US" sz="2000" dirty="0"/>
              <a:t> </a:t>
            </a:r>
          </a:p>
          <a:p>
            <a:pPr lvl="2"/>
            <a:r>
              <a:rPr lang="en-US" sz="2000" b="1" dirty="0"/>
              <a:t>Abuse: </a:t>
            </a:r>
            <a:r>
              <a:rPr lang="en-US" sz="2000" dirty="0"/>
              <a:t>It is for comments that are abusive in nature. </a:t>
            </a:r>
          </a:p>
          <a:p>
            <a:pPr lvl="2"/>
            <a:r>
              <a:rPr lang="en-US" sz="2000" dirty="0"/>
              <a:t>Loathe: It describes the comments which are hateful and loathing in nature.  </a:t>
            </a:r>
          </a:p>
          <a:p>
            <a:r>
              <a:rPr lang="en-US" sz="2000" dirty="0"/>
              <a:t> </a:t>
            </a:r>
          </a:p>
          <a:p>
            <a:pPr lvl="2"/>
            <a:r>
              <a:rPr lang="en-US" sz="2000" b="1" dirty="0"/>
              <a:t>ID: </a:t>
            </a:r>
            <a:r>
              <a:rPr lang="en-US" sz="2000" dirty="0"/>
              <a:t>It includes unique Ids associated with each comment text given.  </a:t>
            </a:r>
            <a:r>
              <a:rPr lang="en-US" sz="2000" dirty="0" smtClean="0"/>
              <a:t>Comment </a:t>
            </a:r>
            <a:r>
              <a:rPr lang="en-US" sz="2000" dirty="0"/>
              <a:t>text: This column contains the comments extracted from various social media platforms. </a:t>
            </a:r>
            <a:endParaRPr lang="en-US" sz="2000" dirty="0" smtClean="0"/>
          </a:p>
          <a:p>
            <a:pPr lvl="2"/>
            <a:endParaRPr lang="en-US" sz="2000" dirty="0"/>
          </a:p>
          <a:p>
            <a:pPr lvl="2"/>
            <a:r>
              <a:rPr lang="en-US" sz="2000" b="1" dirty="0"/>
              <a:t>Comment text: </a:t>
            </a:r>
            <a:r>
              <a:rPr lang="en-US" sz="2000" dirty="0"/>
              <a:t>This column contains the comments extracted from various social media platforms. </a:t>
            </a:r>
          </a:p>
          <a:p>
            <a:pPr lvl="2"/>
            <a:endParaRPr lang="en-US" sz="2000" dirty="0"/>
          </a:p>
        </p:txBody>
      </p:sp>
    </p:spTree>
    <p:extLst>
      <p:ext uri="{BB962C8B-B14F-4D97-AF65-F5344CB8AC3E}">
        <p14:creationId xmlns:p14="http://schemas.microsoft.com/office/powerpoint/2010/main" val="2219810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6767" t="30343" r="24735" b="11056"/>
          <a:stretch/>
        </p:blipFill>
        <p:spPr>
          <a:xfrm>
            <a:off x="792480" y="337820"/>
            <a:ext cx="10652760" cy="4264660"/>
          </a:xfrm>
          <a:prstGeom prst="rect">
            <a:avLst/>
          </a:prstGeom>
        </p:spPr>
      </p:pic>
      <p:pic>
        <p:nvPicPr>
          <p:cNvPr id="7" name="Picture 6"/>
          <p:cNvPicPr/>
          <p:nvPr/>
        </p:nvPicPr>
        <p:blipFill rotWithShape="1">
          <a:blip r:embed="rId3"/>
          <a:srcRect l="16693" t="56908" r="46626" b="26293"/>
          <a:stretch/>
        </p:blipFill>
        <p:spPr>
          <a:xfrm>
            <a:off x="792480" y="4884420"/>
            <a:ext cx="10652760" cy="1516380"/>
          </a:xfrm>
          <a:prstGeom prst="rect">
            <a:avLst/>
          </a:prstGeom>
        </p:spPr>
      </p:pic>
    </p:spTree>
    <p:extLst>
      <p:ext uri="{BB962C8B-B14F-4D97-AF65-F5344CB8AC3E}">
        <p14:creationId xmlns:p14="http://schemas.microsoft.com/office/powerpoint/2010/main" val="38057039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Technic</Template>
  <TotalTime>996</TotalTime>
  <Words>1143</Words>
  <Application>Microsoft Office PowerPoint</Application>
  <PresentationFormat>Custom</PresentationFormat>
  <Paragraphs>105</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Technic</vt:lpstr>
      <vt:lpstr>PowerPoint Presentation</vt:lpstr>
      <vt:lpstr>   “Malignant-Comments-Classifier Project”</vt:lpstr>
      <vt:lpstr>Business Problem </vt:lpstr>
      <vt:lpstr>PowerPoint Presentation</vt:lpstr>
      <vt:lpstr>Motivation for the Problem Undertaken</vt:lpstr>
      <vt:lpstr>Mathematical/ Analytical Modeling of the Problem</vt:lpstr>
      <vt:lpstr>Data Sources and their formats</vt:lpstr>
      <vt:lpstr>PowerPoint Presentation</vt:lpstr>
      <vt:lpstr>PowerPoint Presentation</vt:lpstr>
      <vt:lpstr>Data Pre-processing Done</vt:lpstr>
      <vt:lpstr>PowerPoint Presentation</vt:lpstr>
      <vt:lpstr>PowerPoint Presentation</vt:lpstr>
      <vt:lpstr>Data Inputs- Logic- Output Relationships</vt:lpstr>
      <vt:lpstr>  Model/s Development and Evaluation     </vt:lpstr>
      <vt:lpstr>PowerPoint Presentation</vt:lpstr>
      <vt:lpstr>PowerPoint Presentation</vt:lpstr>
      <vt:lpstr>PowerPoint Presentation</vt:lpstr>
      <vt:lpstr>PowerPoint Presentation</vt:lpstr>
      <vt:lpstr>PowerPoint Presentation</vt:lpstr>
      <vt:lpstr>PowerPoint Presentation</vt:lpstr>
      <vt:lpstr>Conclusions of the Study</vt:lpstr>
      <vt:lpstr>AUC-ROC CURVE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Shonali Ahuja</dc:creator>
  <cp:lastModifiedBy>Admin</cp:lastModifiedBy>
  <cp:revision>52</cp:revision>
  <dcterms:created xsi:type="dcterms:W3CDTF">2021-11-16T06:13:58Z</dcterms:created>
  <dcterms:modified xsi:type="dcterms:W3CDTF">2022-01-05T04:48:11Z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